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erriweather Sans"/>
      <p:regular r:id="rId16"/>
      <p:bold r:id="rId17"/>
      <p:italic r:id="rId18"/>
      <p:boldItalic r:id="rId19"/>
    </p:embeddedFont>
    <p:embeddedFont>
      <p:font typeface="Abril Fatface"/>
      <p:regular r:id="rId20"/>
    </p:embeddedFont>
    <p:embeddedFont>
      <p:font typeface="Merriweather Sans Medium"/>
      <p:regular r:id="rId21"/>
      <p:bold r:id="rId22"/>
      <p:italic r:id="rId23"/>
      <p:boldItalic r:id="rId24"/>
    </p:embeddedFont>
    <p:embeddedFont>
      <p:font typeface="Merriweather Sans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88A0D8-C2FB-4947-A9FF-0EFC11DE3858}">
  <a:tblStyle styleId="{7188A0D8-C2FB-4947-A9FF-0EFC11DE38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AbrilFatface-regular.fntdata"/><Relationship Id="rId22" Type="http://schemas.openxmlformats.org/officeDocument/2006/relationships/font" Target="fonts/MerriweatherSansMedium-bold.fntdata"/><Relationship Id="rId21" Type="http://schemas.openxmlformats.org/officeDocument/2006/relationships/font" Target="fonts/MerriweatherSansMedium-regular.fntdata"/><Relationship Id="rId24" Type="http://schemas.openxmlformats.org/officeDocument/2006/relationships/font" Target="fonts/MerriweatherSansMedium-boldItalic.fntdata"/><Relationship Id="rId23" Type="http://schemas.openxmlformats.org/officeDocument/2006/relationships/font" Target="fonts/MerriweatherSans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SansLight-bold.fntdata"/><Relationship Id="rId25" Type="http://schemas.openxmlformats.org/officeDocument/2006/relationships/font" Target="fonts/MerriweatherSansLight-regular.fntdata"/><Relationship Id="rId28" Type="http://schemas.openxmlformats.org/officeDocument/2006/relationships/font" Target="fonts/MerriweatherSansLight-boldItalic.fntdata"/><Relationship Id="rId27" Type="http://schemas.openxmlformats.org/officeDocument/2006/relationships/font" Target="fonts/MerriweatherSans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erriweatherSans-bold.fntdata"/><Relationship Id="rId16" Type="http://schemas.openxmlformats.org/officeDocument/2006/relationships/font" Target="fonts/MerriweatherSans-regular.fntdata"/><Relationship Id="rId19" Type="http://schemas.openxmlformats.org/officeDocument/2006/relationships/font" Target="fonts/MerriweatherSans-boldItalic.fntdata"/><Relationship Id="rId18" Type="http://schemas.openxmlformats.org/officeDocument/2006/relationships/font" Target="fonts/Merriweather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28e313cb6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28e313cb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STEP (3) OF ANALYSIS (INDUSTRIES): Discuss data (sample size, how did you deal with missing observations? What are the industries?)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STEP (3) OF ANALYSIS (INDUSTRIES): Sample statistics (# stocks in each industry), include graphs to summarize data.</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62af8ad76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62af8ad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STEP (1) OF ANALYSIS (RISK EXPOSURES): Discuss data (sample size, how did you deal with missing observations? How did you deal with outliers?)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62af8ad76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62af8ad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STEP (1) OF ANALYSIS (RISK EXPOSURES): Discuss data (sample size, how did you deal with missing observations? How did you deal with outliers?)</a:t>
            </a:r>
            <a:endParaRPr>
              <a:solidFill>
                <a:schemeClr val="dk1"/>
              </a:solidFill>
            </a:endParaRPr>
          </a:p>
          <a:p>
            <a:pPr indent="0" lvl="0" marL="0" rtl="0" algn="l">
              <a:spcBef>
                <a:spcPts val="0"/>
              </a:spcBef>
              <a:spcAft>
                <a:spcPts val="0"/>
              </a:spcAft>
              <a:buNone/>
            </a:pPr>
            <a:r>
              <a:rPr lang="en"/>
              <a:t>STEP (1) OF ANALYSIS (RISK EXPOSURES): Sample statistics, description of variables, include graphs to summarize data.</a:t>
            </a:r>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A factor beta (sometimes called a “factor loading”) is the sensitivity of security’s returns to a particular systematic factor.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With this model, market returns can roughly be explained by three factors: (1) exposure to the overall market (RMKT - Rf); (2) exposure to small cap stocks (SMB); and (3) exposure to value stocks (HML).</a:t>
            </a:r>
            <a:br>
              <a:rPr lang="en" sz="1000">
                <a:solidFill>
                  <a:schemeClr val="dk1"/>
                </a:solidFill>
              </a:rPr>
            </a:br>
            <a:r>
              <a:rPr lang="en" sz="1000">
                <a:solidFill>
                  <a:schemeClr val="dk1"/>
                </a:solidFill>
              </a:rPr>
              <a:t>	•	When small stocks do well relative to large stocks, this will be positive; when they do worse than large stocks, this will be negative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Positive coefficient - High book-to-market stocks are considered “value” stocks; negative coefficient - low book-to-market stocks are considered “growth” stocks. </a:t>
            </a:r>
            <a:endParaRPr sz="10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62af8ad76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62af8ad7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STEP (2) OF ANALYSIS (RATIOS): Discuss data and your 10 variables. Why did you select the 10 variables? (Also discuss sample size, how did you deal with missing observations? How did you deal with outliers?)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STEP (2) OF ANALYSIS (RATIOS): Sample statistics, description of variables, include graphs to summarize data. Do each of the 10 ratios make sense?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62af8ad76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62af8ad7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STEP (2) OF ANALYSIS (RATIOS): Discuss data and your 10 variables. Why did you select the 10 variables? (Also discuss sample size, how did you deal with missing observations? How did you deal with outliers?)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STEP (2) OF ANALYSIS (RATIOS): Sample statistics, description of variables, include graphs to summarize data. Do each of the 10 ratios make sense?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62af8ad76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62af8ad7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STEP (3) OF ANALYSIS (INDUSTRIES): Discuss data (sample size, how did you deal with missing observations? What are the industries?)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STEP (3) OF ANALYSIS (INDUSTRIES): Sample statistics (# stocks in each industry), include graphs to summarize data.</a:t>
            </a: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28e313cb6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28e313cb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STEP (3) OF ANALYSIS (INDUSTRIES): Discuss data (sample size, how did you deal with missing observations? What are the industries?)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STEP (3) OF ANALYSIS (INDUSTRIES): Sample statistics (# stocks in each industry), include graphs to summarize data.</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28e313cb6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28e313c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Presentation of regressions and interpretation and explanation of results.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r>
              <a:rPr lang="en" sz="1000">
                <a:solidFill>
                  <a:schemeClr val="dk1"/>
                </a:solidFill>
              </a:rPr>
              <a:t>Sensitivity of a portfolio’s returns to changes in a systematic factor also affected early 2022 stock return. Estimates of size factor(exposure to small stocks) affected negatively, while estimates of value factor(exposure to value stocks) affected positively on stock return.</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Like mentioned in industry regression section, industry with the highest stock return was energy sector(ggroup 1010). Therefore, coefficients of all other industry indicators are negative, showing results relative to ggroup 1010.</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2114500" y="427770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114500" y="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162175" y="866100"/>
            <a:ext cx="6819600" cy="34113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pic>
        <p:nvPicPr>
          <p:cNvPr id="13" name="Google Shape;13;p2"/>
          <p:cNvPicPr preferRelativeResize="0"/>
          <p:nvPr/>
        </p:nvPicPr>
        <p:blipFill rotWithShape="1">
          <a:blip r:embed="rId2">
            <a:alphaModFix/>
          </a:blip>
          <a:srcRect b="80672" l="29800" r="16448" t="2488"/>
          <a:stretch/>
        </p:blipFill>
        <p:spPr>
          <a:xfrm>
            <a:off x="2114500" y="0"/>
            <a:ext cx="4914998" cy="866101"/>
          </a:xfrm>
          <a:prstGeom prst="rect">
            <a:avLst/>
          </a:prstGeom>
          <a:noFill/>
          <a:ln>
            <a:noFill/>
          </a:ln>
        </p:spPr>
      </p:pic>
      <p:pic>
        <p:nvPicPr>
          <p:cNvPr id="14" name="Google Shape;14;p2"/>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15" name="Google Shape;15;p2"/>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1"/>
        </a:solidFill>
      </p:bgPr>
    </p:bg>
    <p:spTree>
      <p:nvGrpSpPr>
        <p:cNvPr id="73" name="Shape 73"/>
        <p:cNvGrpSpPr/>
        <p:nvPr/>
      </p:nvGrpSpPr>
      <p:grpSpPr>
        <a:xfrm>
          <a:off x="0" y="0"/>
          <a:ext cx="0" cy="0"/>
          <a:chOff x="0" y="0"/>
          <a:chExt cx="0" cy="0"/>
        </a:xfrm>
      </p:grpSpPr>
      <p:sp>
        <p:nvSpPr>
          <p:cNvPr id="74" name="Google Shape;74;p1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pic>
        <p:nvPicPr>
          <p:cNvPr id="75" name="Google Shape;75;p11"/>
          <p:cNvPicPr preferRelativeResize="0"/>
          <p:nvPr/>
        </p:nvPicPr>
        <p:blipFill>
          <a:blip r:embed="rId2">
            <a:alphaModFix amt="32000"/>
          </a:blip>
          <a:stretch>
            <a:fillRect/>
          </a:stretch>
        </p:blipFill>
        <p:spPr>
          <a:xfrm>
            <a:off x="0" y="24"/>
            <a:ext cx="914399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arm">
  <p:cSld name="BLANK_1_1">
    <p:bg>
      <p:bgPr>
        <a:solidFill>
          <a:schemeClr val="accent3"/>
        </a:solidFill>
      </p:bgPr>
    </p:bg>
    <p:spTree>
      <p:nvGrpSpPr>
        <p:cNvPr id="76" name="Shape 76"/>
        <p:cNvGrpSpPr/>
        <p:nvPr/>
      </p:nvGrpSpPr>
      <p:grpSpPr>
        <a:xfrm>
          <a:off x="0" y="0"/>
          <a:ext cx="0" cy="0"/>
          <a:chOff x="0" y="0"/>
          <a:chExt cx="0" cy="0"/>
        </a:xfrm>
      </p:grpSpPr>
      <p:pic>
        <p:nvPicPr>
          <p:cNvPr id="77" name="Google Shape;77;p12"/>
          <p:cNvPicPr preferRelativeResize="0"/>
          <p:nvPr/>
        </p:nvPicPr>
        <p:blipFill>
          <a:blip r:embed="rId2">
            <a:alphaModFix amt="20000"/>
          </a:blip>
          <a:stretch>
            <a:fillRect/>
          </a:stretch>
        </p:blipFill>
        <p:spPr>
          <a:xfrm>
            <a:off x="0" y="24"/>
            <a:ext cx="9143990" cy="5143500"/>
          </a:xfrm>
          <a:prstGeom prst="rect">
            <a:avLst/>
          </a:prstGeom>
          <a:noFill/>
          <a:ln>
            <a:noFill/>
          </a:ln>
        </p:spPr>
      </p:pic>
      <p:sp>
        <p:nvSpPr>
          <p:cNvPr id="78" name="Google Shape;78;p1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rame">
  <p:cSld name="BLANK_1_1_1">
    <p:bg>
      <p:bgPr>
        <a:solidFill>
          <a:schemeClr val="lt2"/>
        </a:solidFill>
      </p:bgPr>
    </p:bg>
    <p:spTree>
      <p:nvGrpSpPr>
        <p:cNvPr id="79" name="Shape 79"/>
        <p:cNvGrpSpPr/>
        <p:nvPr/>
      </p:nvGrpSpPr>
      <p:grpSpPr>
        <a:xfrm>
          <a:off x="0" y="0"/>
          <a:ext cx="0" cy="0"/>
          <a:chOff x="0" y="0"/>
          <a:chExt cx="0" cy="0"/>
        </a:xfrm>
      </p:grpSpPr>
      <p:sp>
        <p:nvSpPr>
          <p:cNvPr id="80" name="Google Shape;80;p13"/>
          <p:cNvSpPr/>
          <p:nvPr/>
        </p:nvSpPr>
        <p:spPr>
          <a:xfrm>
            <a:off x="0" y="0"/>
            <a:ext cx="9144000" cy="5143500"/>
          </a:xfrm>
          <a:prstGeom prst="frame">
            <a:avLst>
              <a:gd fmla="val 8787"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3"/>
          <p:cNvPicPr preferRelativeResize="0"/>
          <p:nvPr/>
        </p:nvPicPr>
        <p:blipFill>
          <a:blip r:embed="rId2">
            <a:alphaModFix amt="32000"/>
          </a:blip>
          <a:stretch>
            <a:fillRect/>
          </a:stretch>
        </p:blipFill>
        <p:spPr>
          <a:xfrm>
            <a:off x="0" y="24"/>
            <a:ext cx="9144000" cy="5143500"/>
          </a:xfrm>
          <a:prstGeom prst="frame">
            <a:avLst>
              <a:gd fmla="val 8787" name="adj1"/>
            </a:avLst>
          </a:prstGeom>
          <a:noFill/>
          <a:ln>
            <a:noFill/>
          </a:ln>
        </p:spPr>
      </p:pic>
      <p:sp>
        <p:nvSpPr>
          <p:cNvPr id="82" name="Google Shape;82;p13"/>
          <p:cNvSpPr txBox="1"/>
          <p:nvPr>
            <p:ph idx="12" type="sldNum"/>
          </p:nvPr>
        </p:nvSpPr>
        <p:spPr>
          <a:xfrm>
            <a:off x="3923800" y="4689025"/>
            <a:ext cx="1296300" cy="454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lt2"/>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1162175" y="2014975"/>
            <a:ext cx="6819600" cy="6609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8" name="Google Shape;18;p3"/>
          <p:cNvSpPr txBox="1"/>
          <p:nvPr>
            <p:ph idx="1" type="subTitle"/>
          </p:nvPr>
        </p:nvSpPr>
        <p:spPr>
          <a:xfrm>
            <a:off x="1162175" y="2772801"/>
            <a:ext cx="6819600" cy="355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2"/>
              </a:buClr>
              <a:buSzPts val="2000"/>
              <a:buNone/>
              <a:defRPr>
                <a:solidFill>
                  <a:schemeClr val="accent2"/>
                </a:solidFill>
              </a:defRPr>
            </a:lvl1pPr>
            <a:lvl2pPr lvl="1" rtl="0" algn="ctr">
              <a:spcBef>
                <a:spcPts val="800"/>
              </a:spcBef>
              <a:spcAft>
                <a:spcPts val="0"/>
              </a:spcAft>
              <a:buClr>
                <a:schemeClr val="accent2"/>
              </a:buClr>
              <a:buSzPts val="3000"/>
              <a:buNone/>
              <a:defRPr sz="3000">
                <a:solidFill>
                  <a:schemeClr val="accent2"/>
                </a:solidFill>
              </a:defRPr>
            </a:lvl2pPr>
            <a:lvl3pPr lvl="2" rtl="0" algn="ctr">
              <a:spcBef>
                <a:spcPts val="800"/>
              </a:spcBef>
              <a:spcAft>
                <a:spcPts val="0"/>
              </a:spcAft>
              <a:buClr>
                <a:schemeClr val="accent2"/>
              </a:buClr>
              <a:buSzPts val="3000"/>
              <a:buNone/>
              <a:defRPr sz="3000">
                <a:solidFill>
                  <a:schemeClr val="accent2"/>
                </a:solidFill>
              </a:defRPr>
            </a:lvl3pPr>
            <a:lvl4pPr lvl="3" rtl="0" algn="ctr">
              <a:spcBef>
                <a:spcPts val="800"/>
              </a:spcBef>
              <a:spcAft>
                <a:spcPts val="0"/>
              </a:spcAft>
              <a:buClr>
                <a:schemeClr val="accent2"/>
              </a:buClr>
              <a:buSzPts val="3000"/>
              <a:buNone/>
              <a:defRPr sz="3000">
                <a:solidFill>
                  <a:schemeClr val="accent2"/>
                </a:solidFill>
              </a:defRPr>
            </a:lvl4pPr>
            <a:lvl5pPr lvl="4" rtl="0" algn="ctr">
              <a:spcBef>
                <a:spcPts val="800"/>
              </a:spcBef>
              <a:spcAft>
                <a:spcPts val="0"/>
              </a:spcAft>
              <a:buClr>
                <a:schemeClr val="accent2"/>
              </a:buClr>
              <a:buSzPts val="3000"/>
              <a:buNone/>
              <a:defRPr sz="3000">
                <a:solidFill>
                  <a:schemeClr val="accent2"/>
                </a:solidFill>
              </a:defRPr>
            </a:lvl5pPr>
            <a:lvl6pPr lvl="5" rtl="0" algn="ctr">
              <a:spcBef>
                <a:spcPts val="800"/>
              </a:spcBef>
              <a:spcAft>
                <a:spcPts val="0"/>
              </a:spcAft>
              <a:buClr>
                <a:schemeClr val="accent2"/>
              </a:buClr>
              <a:buSzPts val="3000"/>
              <a:buNone/>
              <a:defRPr sz="3000">
                <a:solidFill>
                  <a:schemeClr val="accent2"/>
                </a:solidFill>
              </a:defRPr>
            </a:lvl6pPr>
            <a:lvl7pPr lvl="6" rtl="0" algn="ctr">
              <a:spcBef>
                <a:spcPts val="800"/>
              </a:spcBef>
              <a:spcAft>
                <a:spcPts val="0"/>
              </a:spcAft>
              <a:buClr>
                <a:schemeClr val="accent2"/>
              </a:buClr>
              <a:buSzPts val="3000"/>
              <a:buNone/>
              <a:defRPr sz="3000">
                <a:solidFill>
                  <a:schemeClr val="accent2"/>
                </a:solidFill>
              </a:defRPr>
            </a:lvl7pPr>
            <a:lvl8pPr lvl="7" rtl="0" algn="ctr">
              <a:spcBef>
                <a:spcPts val="800"/>
              </a:spcBef>
              <a:spcAft>
                <a:spcPts val="0"/>
              </a:spcAft>
              <a:buClr>
                <a:schemeClr val="accent2"/>
              </a:buClr>
              <a:buSzPts val="3000"/>
              <a:buNone/>
              <a:defRPr sz="3000">
                <a:solidFill>
                  <a:schemeClr val="accent2"/>
                </a:solidFill>
              </a:defRPr>
            </a:lvl8pPr>
            <a:lvl9pPr lvl="8" rtl="0" algn="ctr">
              <a:spcBef>
                <a:spcPts val="800"/>
              </a:spcBef>
              <a:spcAft>
                <a:spcPts val="800"/>
              </a:spcAft>
              <a:buClr>
                <a:schemeClr val="accent2"/>
              </a:buClr>
              <a:buSzPts val="3000"/>
              <a:buNone/>
              <a:defRPr sz="3000">
                <a:solidFill>
                  <a:schemeClr val="accent2"/>
                </a:solidFill>
              </a:defRPr>
            </a:lvl9pPr>
          </a:lstStyle>
          <a:p/>
        </p:txBody>
      </p:sp>
      <p:sp>
        <p:nvSpPr>
          <p:cNvPr id="19" name="Google Shape;19;p3"/>
          <p:cNvSpPr/>
          <p:nvPr/>
        </p:nvSpPr>
        <p:spPr>
          <a:xfrm>
            <a:off x="2114500" y="427770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2114500" y="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3"/>
          <p:cNvPicPr preferRelativeResize="0"/>
          <p:nvPr/>
        </p:nvPicPr>
        <p:blipFill rotWithShape="1">
          <a:blip r:embed="rId2">
            <a:alphaModFix/>
          </a:blip>
          <a:srcRect b="80672" l="29800" r="16448" t="2488"/>
          <a:stretch/>
        </p:blipFill>
        <p:spPr>
          <a:xfrm>
            <a:off x="2114500" y="0"/>
            <a:ext cx="4914998" cy="866101"/>
          </a:xfrm>
          <a:prstGeom prst="rect">
            <a:avLst/>
          </a:prstGeom>
          <a:noFill/>
          <a:ln>
            <a:noFill/>
          </a:ln>
        </p:spPr>
      </p:pic>
      <p:pic>
        <p:nvPicPr>
          <p:cNvPr id="22" name="Google Shape;22;p3"/>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23" name="Google Shape;23;p3"/>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mt="32000"/>
          </a:blip>
          <a:stretch>
            <a:fillRect/>
          </a:stretch>
        </p:blipFill>
        <p:spPr>
          <a:xfrm>
            <a:off x="0" y="24"/>
            <a:ext cx="9143990" cy="5143500"/>
          </a:xfrm>
          <a:prstGeom prst="rect">
            <a:avLst/>
          </a:prstGeom>
          <a:noFill/>
          <a:ln>
            <a:noFill/>
          </a:ln>
        </p:spPr>
      </p:pic>
      <p:sp>
        <p:nvSpPr>
          <p:cNvPr id="26" name="Google Shape;26;p4"/>
          <p:cNvSpPr/>
          <p:nvPr/>
        </p:nvSpPr>
        <p:spPr>
          <a:xfrm>
            <a:off x="2413200" y="412950"/>
            <a:ext cx="4317600" cy="431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4"/>
          <p:cNvPicPr preferRelativeResize="0"/>
          <p:nvPr/>
        </p:nvPicPr>
        <p:blipFill rotWithShape="1">
          <a:blip r:embed="rId3">
            <a:alphaModFix amt="26000"/>
          </a:blip>
          <a:srcRect b="8056" l="26390" r="26390" t="8022"/>
          <a:stretch/>
        </p:blipFill>
        <p:spPr>
          <a:xfrm>
            <a:off x="2413150" y="412950"/>
            <a:ext cx="4317600" cy="4317600"/>
          </a:xfrm>
          <a:prstGeom prst="ellipse">
            <a:avLst/>
          </a:prstGeom>
          <a:noFill/>
          <a:ln>
            <a:noFill/>
          </a:ln>
        </p:spPr>
      </p:pic>
      <p:sp>
        <p:nvSpPr>
          <p:cNvPr id="28" name="Google Shape;28;p4"/>
          <p:cNvSpPr txBox="1"/>
          <p:nvPr>
            <p:ph idx="1" type="body"/>
          </p:nvPr>
        </p:nvSpPr>
        <p:spPr>
          <a:xfrm>
            <a:off x="1678675" y="2161800"/>
            <a:ext cx="5786700" cy="819900"/>
          </a:xfrm>
          <a:prstGeom prst="rect">
            <a:avLst/>
          </a:prstGeom>
          <a:effectLst>
            <a:outerShdw blurRad="42863" rotWithShape="0" algn="bl" dir="5400000" dist="9525">
              <a:schemeClr val="dk1">
                <a:alpha val="20000"/>
              </a:schemeClr>
            </a:outerShdw>
          </a:effectLst>
        </p:spPr>
        <p:txBody>
          <a:bodyPr anchorCtr="0" anchor="ctr" bIns="0" lIns="0" spcFirstLastPara="1" rIns="0" wrap="square" tIns="0">
            <a:noAutofit/>
          </a:bodyPr>
          <a:lstStyle>
            <a:lvl1pPr indent="-431800" lvl="0" marL="457200" rtl="0" algn="ctr">
              <a:spcBef>
                <a:spcPts val="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1pPr>
            <a:lvl2pPr indent="-431800" lvl="1" marL="9144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2pPr>
            <a:lvl3pPr indent="-431800" lvl="2" marL="13716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3pPr>
            <a:lvl4pPr indent="-431800" lvl="3" marL="18288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4pPr>
            <a:lvl5pPr indent="-431800" lvl="4" marL="22860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5pPr>
            <a:lvl6pPr indent="-431800" lvl="5" marL="27432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6pPr>
            <a:lvl7pPr indent="-431800" lvl="6" marL="32004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7pPr>
            <a:lvl8pPr indent="-431800" lvl="7" marL="3657600" rtl="0" algn="ctr">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8pPr>
            <a:lvl9pPr indent="-431800" lvl="8" marL="4114800" rtl="0" algn="ctr">
              <a:spcBef>
                <a:spcPts val="800"/>
              </a:spcBef>
              <a:spcAft>
                <a:spcPts val="800"/>
              </a:spcAft>
              <a:buClr>
                <a:schemeClr val="lt1"/>
              </a:buClr>
              <a:buSzPts val="3200"/>
              <a:buFont typeface="Abril Fatface"/>
              <a:buChar char="■"/>
              <a:defRPr sz="3200">
                <a:solidFill>
                  <a:schemeClr val="lt1"/>
                </a:solidFill>
                <a:latin typeface="Abril Fatface"/>
                <a:ea typeface="Abril Fatface"/>
                <a:cs typeface="Abril Fatface"/>
                <a:sym typeface="Abril Fatface"/>
              </a:defRPr>
            </a:lvl9pPr>
          </a:lstStyle>
          <a:p/>
        </p:txBody>
      </p:sp>
      <p:sp>
        <p:nvSpPr>
          <p:cNvPr id="29" name="Google Shape;29;p4"/>
          <p:cNvSpPr txBox="1"/>
          <p:nvPr>
            <p:ph idx="12" type="sldNum"/>
          </p:nvPr>
        </p:nvSpPr>
        <p:spPr>
          <a:xfrm>
            <a:off x="3923800" y="4730550"/>
            <a:ext cx="1296300" cy="412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0" name="Shape 30"/>
        <p:cNvGrpSpPr/>
        <p:nvPr/>
      </p:nvGrpSpPr>
      <p:grpSpPr>
        <a:xfrm>
          <a:off x="0" y="0"/>
          <a:ext cx="0" cy="0"/>
          <a:chOff x="0" y="0"/>
          <a:chExt cx="0" cy="0"/>
        </a:xfrm>
      </p:grpSpPr>
      <p:sp>
        <p:nvSpPr>
          <p:cNvPr id="31" name="Google Shape;31;p5"/>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 name="Google Shape;32;p5"/>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33" name="Google Shape;33;p5"/>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4" name="Google Shape;34;p5"/>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35" name="Google Shape;35;p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36" name="Google Shape;36;p5"/>
          <p:cNvGrpSpPr/>
          <p:nvPr/>
        </p:nvGrpSpPr>
        <p:grpSpPr>
          <a:xfrm>
            <a:off x="3972800" y="964625"/>
            <a:ext cx="1198500" cy="123600"/>
            <a:chOff x="3972800" y="855475"/>
            <a:chExt cx="1198500" cy="123600"/>
          </a:xfrm>
        </p:grpSpPr>
        <p:cxnSp>
          <p:nvCxnSpPr>
            <p:cNvPr id="37" name="Google Shape;37;p5"/>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38" name="Google Shape;38;p5"/>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 name="Google Shape;41;p6"/>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42" name="Google Shape;42;p6"/>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3" name="Google Shape;43;p6"/>
          <p:cNvSpPr txBox="1"/>
          <p:nvPr>
            <p:ph idx="1" type="body"/>
          </p:nvPr>
        </p:nvSpPr>
        <p:spPr>
          <a:xfrm>
            <a:off x="855275" y="1430150"/>
            <a:ext cx="3473100" cy="2693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4" name="Google Shape;44;p6"/>
          <p:cNvSpPr txBox="1"/>
          <p:nvPr>
            <p:ph idx="2" type="body"/>
          </p:nvPr>
        </p:nvSpPr>
        <p:spPr>
          <a:xfrm>
            <a:off x="4815599" y="1430150"/>
            <a:ext cx="3473100" cy="2693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5" name="Google Shape;45;p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46" name="Google Shape;46;p6"/>
          <p:cNvGrpSpPr/>
          <p:nvPr/>
        </p:nvGrpSpPr>
        <p:grpSpPr>
          <a:xfrm>
            <a:off x="3972800" y="964625"/>
            <a:ext cx="1198500" cy="123600"/>
            <a:chOff x="3972800" y="855475"/>
            <a:chExt cx="1198500" cy="123600"/>
          </a:xfrm>
        </p:grpSpPr>
        <p:cxnSp>
          <p:nvCxnSpPr>
            <p:cNvPr id="47" name="Google Shape;47;p6"/>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48" name="Google Shape;48;p6"/>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7"/>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52" name="Google Shape;52;p7"/>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3" name="Google Shape;53;p7"/>
          <p:cNvSpPr txBox="1"/>
          <p:nvPr>
            <p:ph idx="1" type="body"/>
          </p:nvPr>
        </p:nvSpPr>
        <p:spPr>
          <a:xfrm>
            <a:off x="855300"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4" name="Google Shape;54;p7"/>
          <p:cNvSpPr txBox="1"/>
          <p:nvPr>
            <p:ph idx="2" type="body"/>
          </p:nvPr>
        </p:nvSpPr>
        <p:spPr>
          <a:xfrm>
            <a:off x="3414199"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5" name="Google Shape;55;p7"/>
          <p:cNvSpPr txBox="1"/>
          <p:nvPr>
            <p:ph idx="3" type="body"/>
          </p:nvPr>
        </p:nvSpPr>
        <p:spPr>
          <a:xfrm>
            <a:off x="5973097" y="1430150"/>
            <a:ext cx="2315700" cy="2797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56" name="Google Shape;56;p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7" name="Google Shape;57;p7"/>
          <p:cNvGrpSpPr/>
          <p:nvPr/>
        </p:nvGrpSpPr>
        <p:grpSpPr>
          <a:xfrm>
            <a:off x="3972800" y="964625"/>
            <a:ext cx="1198500" cy="123600"/>
            <a:chOff x="3972800" y="855475"/>
            <a:chExt cx="1198500" cy="123600"/>
          </a:xfrm>
        </p:grpSpPr>
        <p:cxnSp>
          <p:nvCxnSpPr>
            <p:cNvPr id="58" name="Google Shape;58;p7"/>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59" name="Google Shape;59;p7"/>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8"/>
          <p:cNvSpPr txBox="1"/>
          <p:nvPr>
            <p:ph type="title"/>
          </p:nvPr>
        </p:nvSpPr>
        <p:spPr>
          <a:xfrm>
            <a:off x="855300" y="0"/>
            <a:ext cx="7433400" cy="10170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2" name="Google Shape;62;p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63" name="Google Shape;63;p8"/>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8"/>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9"/>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9"/>
          <p:cNvPicPr preferRelativeResize="0"/>
          <p:nvPr/>
        </p:nvPicPr>
        <p:blipFill rotWithShape="1">
          <a:blip r:embed="rId2">
            <a:alphaModFix amt="70000"/>
          </a:blip>
          <a:srcRect b="47230" l="0" r="0" t="38079"/>
          <a:stretch/>
        </p:blipFill>
        <p:spPr>
          <a:xfrm>
            <a:off x="0" y="4387852"/>
            <a:ext cx="9144000" cy="755625"/>
          </a:xfrm>
          <a:prstGeom prst="rect">
            <a:avLst/>
          </a:prstGeom>
          <a:noFill/>
          <a:ln>
            <a:noFill/>
          </a:ln>
        </p:spPr>
      </p:pic>
      <p:sp>
        <p:nvSpPr>
          <p:cNvPr id="68" name="Google Shape;68;p9"/>
          <p:cNvSpPr txBox="1"/>
          <p:nvPr>
            <p:ph idx="1" type="body"/>
          </p:nvPr>
        </p:nvSpPr>
        <p:spPr>
          <a:xfrm>
            <a:off x="855300" y="4025300"/>
            <a:ext cx="7433400" cy="306900"/>
          </a:xfrm>
          <a:prstGeom prst="rect">
            <a:avLst/>
          </a:prstGeom>
        </p:spPr>
        <p:txBody>
          <a:bodyPr anchorCtr="0" anchor="t" bIns="0" lIns="0" spcFirstLastPara="1" rIns="0" wrap="square" tIns="0">
            <a:noAutofit/>
          </a:bodyPr>
          <a:lstStyle>
            <a:lvl1pPr indent="-228600" lvl="0" marL="457200" rtl="0" algn="ctr">
              <a:spcBef>
                <a:spcPts val="0"/>
              </a:spcBef>
              <a:spcAft>
                <a:spcPts val="800"/>
              </a:spcAft>
              <a:buClr>
                <a:schemeClr val="accent1"/>
              </a:buClr>
              <a:buSzPts val="1600"/>
              <a:buNone/>
              <a:defRPr sz="1600">
                <a:solidFill>
                  <a:schemeClr val="accent1"/>
                </a:solidFill>
              </a:defRPr>
            </a:lvl1pPr>
          </a:lstStyle>
          <a:p/>
        </p:txBody>
      </p:sp>
      <p:sp>
        <p:nvSpPr>
          <p:cNvPr id="69" name="Google Shape;69;p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70" name="Shape 70"/>
        <p:cNvGrpSpPr/>
        <p:nvPr/>
      </p:nvGrpSpPr>
      <p:grpSpPr>
        <a:xfrm>
          <a:off x="0" y="0"/>
          <a:ext cx="0" cy="0"/>
          <a:chOff x="0" y="0"/>
          <a:chExt cx="0" cy="0"/>
        </a:xfrm>
      </p:grpSpPr>
      <p:pic>
        <p:nvPicPr>
          <p:cNvPr id="71" name="Google Shape;71;p10"/>
          <p:cNvPicPr preferRelativeResize="0"/>
          <p:nvPr/>
        </p:nvPicPr>
        <p:blipFill>
          <a:blip r:embed="rId2">
            <a:alphaModFix amt="15000"/>
          </a:blip>
          <a:stretch>
            <a:fillRect/>
          </a:stretch>
        </p:blipFill>
        <p:spPr>
          <a:xfrm>
            <a:off x="0" y="24"/>
            <a:ext cx="9143990" cy="5143500"/>
          </a:xfrm>
          <a:prstGeom prst="rect">
            <a:avLst/>
          </a:prstGeom>
          <a:noFill/>
          <a:ln>
            <a:noFill/>
          </a:ln>
        </p:spPr>
      </p:pic>
      <p:sp>
        <p:nvSpPr>
          <p:cNvPr id="72" name="Google Shape;72;p1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1pPr>
            <a:lvl2pPr lvl="1"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2pPr>
            <a:lvl3pPr lvl="2"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3pPr>
            <a:lvl4pPr lvl="3"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4pPr>
            <a:lvl5pPr lvl="4"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5pPr>
            <a:lvl6pPr lvl="5"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6pPr>
            <a:lvl7pPr lvl="6"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7pPr>
            <a:lvl8pPr lvl="7"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8pPr>
            <a:lvl9pPr lvl="8" rtl="0" algn="ctr">
              <a:lnSpc>
                <a:spcPct val="90000"/>
              </a:lnSpc>
              <a:spcBef>
                <a:spcPts val="0"/>
              </a:spcBef>
              <a:spcAft>
                <a:spcPts val="0"/>
              </a:spcAft>
              <a:buClr>
                <a:schemeClr val="accent1"/>
              </a:buClr>
              <a:buSzPts val="2400"/>
              <a:buFont typeface="Abril Fatface"/>
              <a:buNone/>
              <a:defRPr sz="2400">
                <a:solidFill>
                  <a:schemeClr val="accent1"/>
                </a:solidFill>
                <a:latin typeface="Abril Fatface"/>
                <a:ea typeface="Abril Fatface"/>
                <a:cs typeface="Abril Fatface"/>
                <a:sym typeface="Abril Fatface"/>
              </a:defRPr>
            </a:lvl9pPr>
          </a:lstStyle>
          <a:p/>
        </p:txBody>
      </p:sp>
      <p:sp>
        <p:nvSpPr>
          <p:cNvPr id="7" name="Google Shape;7;p1"/>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3"/>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1pPr>
            <a:lvl2pPr indent="-355600" lvl="1" marL="914400" rtl="0">
              <a:lnSpc>
                <a:spcPct val="115000"/>
              </a:lnSpc>
              <a:spcBef>
                <a:spcPts val="800"/>
              </a:spcBef>
              <a:spcAft>
                <a:spcPts val="0"/>
              </a:spcAft>
              <a:buClr>
                <a:schemeClr val="accent3"/>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2pPr>
            <a:lvl3pPr indent="-355600" lvl="2" marL="1371600" rtl="0">
              <a:lnSpc>
                <a:spcPct val="115000"/>
              </a:lnSpc>
              <a:spcBef>
                <a:spcPts val="800"/>
              </a:spcBef>
              <a:spcAft>
                <a:spcPts val="0"/>
              </a:spcAft>
              <a:buClr>
                <a:schemeClr val="dk2"/>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3pPr>
            <a:lvl4pPr indent="-355600" lvl="3" marL="1828800" rtl="0">
              <a:lnSpc>
                <a:spcPct val="115000"/>
              </a:lnSpc>
              <a:spcBef>
                <a:spcPts val="800"/>
              </a:spcBef>
              <a:spcAft>
                <a:spcPts val="0"/>
              </a:spcAft>
              <a:buClr>
                <a:schemeClr val="dk2"/>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4pPr>
            <a:lvl5pPr indent="-355600" lvl="4" marL="2286000" rtl="0">
              <a:lnSpc>
                <a:spcPct val="115000"/>
              </a:lnSpc>
              <a:spcBef>
                <a:spcPts val="800"/>
              </a:spcBef>
              <a:spcAft>
                <a:spcPts val="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5pPr>
            <a:lvl6pPr indent="-355600" lvl="5" marL="2743200" rtl="0">
              <a:lnSpc>
                <a:spcPct val="115000"/>
              </a:lnSpc>
              <a:spcBef>
                <a:spcPts val="800"/>
              </a:spcBef>
              <a:spcAft>
                <a:spcPts val="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6pPr>
            <a:lvl7pPr indent="-355600" lvl="6" marL="3200400" rtl="0">
              <a:lnSpc>
                <a:spcPct val="115000"/>
              </a:lnSpc>
              <a:spcBef>
                <a:spcPts val="800"/>
              </a:spcBef>
              <a:spcAft>
                <a:spcPts val="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7pPr>
            <a:lvl8pPr indent="-355600" lvl="7" marL="3657600" rtl="0">
              <a:lnSpc>
                <a:spcPct val="115000"/>
              </a:lnSpc>
              <a:spcBef>
                <a:spcPts val="800"/>
              </a:spcBef>
              <a:spcAft>
                <a:spcPts val="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8pPr>
            <a:lvl9pPr indent="-355600" lvl="8" marL="4114800" rtl="0">
              <a:lnSpc>
                <a:spcPct val="115000"/>
              </a:lnSpc>
              <a:spcBef>
                <a:spcPts val="800"/>
              </a:spcBef>
              <a:spcAft>
                <a:spcPts val="800"/>
              </a:spcAft>
              <a:buClr>
                <a:schemeClr val="dk1"/>
              </a:buClr>
              <a:buSzPts val="2000"/>
              <a:buFont typeface="Merriweather Sans Light"/>
              <a:buChar char="■"/>
              <a:defRPr sz="2000">
                <a:solidFill>
                  <a:schemeClr val="dk1"/>
                </a:solidFill>
                <a:latin typeface="Merriweather Sans Light"/>
                <a:ea typeface="Merriweather Sans Light"/>
                <a:cs typeface="Merriweather Sans Light"/>
                <a:sym typeface="Merriweather Sans Light"/>
              </a:defRPr>
            </a:lvl9pPr>
          </a:lstStyle>
          <a:p/>
        </p:txBody>
      </p:sp>
      <p:sp>
        <p:nvSpPr>
          <p:cNvPr id="8" name="Google Shape;8;p1"/>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lvl="0" rtl="0" algn="ctr">
              <a:buNone/>
              <a:defRPr sz="1300">
                <a:solidFill>
                  <a:schemeClr val="lt1"/>
                </a:solidFill>
                <a:latin typeface="Abril Fatface"/>
                <a:ea typeface="Abril Fatface"/>
                <a:cs typeface="Abril Fatface"/>
                <a:sym typeface="Abril Fatface"/>
              </a:defRPr>
            </a:lvl1pPr>
            <a:lvl2pPr lvl="1" rtl="0" algn="ctr">
              <a:buNone/>
              <a:defRPr sz="1300">
                <a:solidFill>
                  <a:schemeClr val="lt1"/>
                </a:solidFill>
                <a:latin typeface="Abril Fatface"/>
                <a:ea typeface="Abril Fatface"/>
                <a:cs typeface="Abril Fatface"/>
                <a:sym typeface="Abril Fatface"/>
              </a:defRPr>
            </a:lvl2pPr>
            <a:lvl3pPr lvl="2" rtl="0" algn="ctr">
              <a:buNone/>
              <a:defRPr sz="1300">
                <a:solidFill>
                  <a:schemeClr val="lt1"/>
                </a:solidFill>
                <a:latin typeface="Abril Fatface"/>
                <a:ea typeface="Abril Fatface"/>
                <a:cs typeface="Abril Fatface"/>
                <a:sym typeface="Abril Fatface"/>
              </a:defRPr>
            </a:lvl3pPr>
            <a:lvl4pPr lvl="3" rtl="0" algn="ctr">
              <a:buNone/>
              <a:defRPr sz="1300">
                <a:solidFill>
                  <a:schemeClr val="lt1"/>
                </a:solidFill>
                <a:latin typeface="Abril Fatface"/>
                <a:ea typeface="Abril Fatface"/>
                <a:cs typeface="Abril Fatface"/>
                <a:sym typeface="Abril Fatface"/>
              </a:defRPr>
            </a:lvl4pPr>
            <a:lvl5pPr lvl="4" rtl="0" algn="ctr">
              <a:buNone/>
              <a:defRPr sz="1300">
                <a:solidFill>
                  <a:schemeClr val="lt1"/>
                </a:solidFill>
                <a:latin typeface="Abril Fatface"/>
                <a:ea typeface="Abril Fatface"/>
                <a:cs typeface="Abril Fatface"/>
                <a:sym typeface="Abril Fatface"/>
              </a:defRPr>
            </a:lvl5pPr>
            <a:lvl6pPr lvl="5" rtl="0" algn="ctr">
              <a:buNone/>
              <a:defRPr sz="1300">
                <a:solidFill>
                  <a:schemeClr val="lt1"/>
                </a:solidFill>
                <a:latin typeface="Abril Fatface"/>
                <a:ea typeface="Abril Fatface"/>
                <a:cs typeface="Abril Fatface"/>
                <a:sym typeface="Abril Fatface"/>
              </a:defRPr>
            </a:lvl6pPr>
            <a:lvl7pPr lvl="6" rtl="0" algn="ctr">
              <a:buNone/>
              <a:defRPr sz="1300">
                <a:solidFill>
                  <a:schemeClr val="lt1"/>
                </a:solidFill>
                <a:latin typeface="Abril Fatface"/>
                <a:ea typeface="Abril Fatface"/>
                <a:cs typeface="Abril Fatface"/>
                <a:sym typeface="Abril Fatface"/>
              </a:defRPr>
            </a:lvl7pPr>
            <a:lvl8pPr lvl="7" rtl="0" algn="ctr">
              <a:buNone/>
              <a:defRPr sz="1300">
                <a:solidFill>
                  <a:schemeClr val="lt1"/>
                </a:solidFill>
                <a:latin typeface="Abril Fatface"/>
                <a:ea typeface="Abril Fatface"/>
                <a:cs typeface="Abril Fatface"/>
                <a:sym typeface="Abril Fatface"/>
              </a:defRPr>
            </a:lvl8pPr>
            <a:lvl9pPr lvl="8" rtl="0" algn="ctr">
              <a:buNone/>
              <a:defRPr sz="1300">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988400" y="866100"/>
            <a:ext cx="7206600" cy="3411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600"/>
              <a:t>F</a:t>
            </a:r>
            <a:r>
              <a:rPr lang="en" sz="2800"/>
              <a:t>inancial and Accounting Analytics of Stock Returns During Market Shock of Early 2022</a:t>
            </a:r>
            <a:endParaRPr sz="2800"/>
          </a:p>
          <a:p>
            <a:pPr indent="0" lvl="0" marL="0" rtl="0" algn="ctr">
              <a:spcBef>
                <a:spcPts val="0"/>
              </a:spcBef>
              <a:spcAft>
                <a:spcPts val="0"/>
              </a:spcAft>
              <a:buNone/>
            </a:pPr>
            <a:r>
              <a:t/>
            </a:r>
            <a:endParaRPr sz="3300"/>
          </a:p>
          <a:p>
            <a:pPr indent="0" lvl="0" marL="0" rtl="0" algn="ctr">
              <a:spcBef>
                <a:spcPts val="0"/>
              </a:spcBef>
              <a:spcAft>
                <a:spcPts val="0"/>
              </a:spcAft>
              <a:buNone/>
            </a:pPr>
            <a:r>
              <a:rPr lang="en" sz="2600"/>
              <a:t>Eunjin(Jenny) Jeong</a:t>
            </a:r>
            <a:endParaRPr sz="2600"/>
          </a:p>
        </p:txBody>
      </p:sp>
      <p:grpSp>
        <p:nvGrpSpPr>
          <p:cNvPr id="88" name="Google Shape;88;p14"/>
          <p:cNvGrpSpPr/>
          <p:nvPr/>
        </p:nvGrpSpPr>
        <p:grpSpPr>
          <a:xfrm>
            <a:off x="4429541" y="658819"/>
            <a:ext cx="256416" cy="414535"/>
            <a:chOff x="1988225" y="4286525"/>
            <a:chExt cx="305075" cy="493200"/>
          </a:xfrm>
        </p:grpSpPr>
        <p:sp>
          <p:nvSpPr>
            <p:cNvPr id="89" name="Google Shape;89;p14"/>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0" name="Google Shape;90;p14"/>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1" name="Google Shape;91;p14"/>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2" name="Google Shape;92;p14"/>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 name="Google Shape;93;p14"/>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4" name="Google Shape;94;p14"/>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5" name="Google Shape;95;p14"/>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7" name="Google Shape;207;p23"/>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8" name="Google Shape;208;p23"/>
          <p:cNvSpPr txBox="1"/>
          <p:nvPr/>
        </p:nvSpPr>
        <p:spPr>
          <a:xfrm>
            <a:off x="115150" y="795850"/>
            <a:ext cx="3646500" cy="25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4"/>
                </a:solidFill>
                <a:latin typeface="Merriweather Sans"/>
                <a:ea typeface="Merriweather Sans"/>
                <a:cs typeface="Merriweather Sans"/>
                <a:sym typeface="Merriweather Sans"/>
              </a:rPr>
              <a:t>Summary</a:t>
            </a:r>
            <a:endParaRPr b="1">
              <a:solidFill>
                <a:schemeClr val="accent4"/>
              </a:solidFill>
              <a:latin typeface="Merriweather Sans"/>
              <a:ea typeface="Merriweather Sans"/>
              <a:cs typeface="Merriweather Sans"/>
              <a:sym typeface="Merriweather Sans"/>
            </a:endParaRPr>
          </a:p>
          <a:p>
            <a:pPr indent="-311150" lvl="0" marL="457200" rtl="0" algn="l">
              <a:lnSpc>
                <a:spcPct val="115000"/>
              </a:lnSpc>
              <a:spcBef>
                <a:spcPts val="800"/>
              </a:spcBef>
              <a:spcAft>
                <a:spcPts val="0"/>
              </a:spcAft>
              <a:buClr>
                <a:schemeClr val="dk1"/>
              </a:buClr>
              <a:buSzPts val="1300"/>
              <a:buFont typeface="Merriweather Sans Light"/>
              <a:buChar char="●"/>
            </a:pPr>
            <a:r>
              <a:rPr lang="en" sz="1300">
                <a:solidFill>
                  <a:schemeClr val="dk1"/>
                </a:solidFill>
                <a:latin typeface="Merriweather Sans Light"/>
                <a:ea typeface="Merriweather Sans Light"/>
                <a:cs typeface="Merriweather Sans Light"/>
                <a:sym typeface="Merriweather Sans Light"/>
              </a:rPr>
              <a:t>The best model is </a:t>
            </a:r>
            <a:r>
              <a:rPr b="1" lang="en" sz="1300">
                <a:solidFill>
                  <a:schemeClr val="dk1"/>
                </a:solidFill>
                <a:latin typeface="Merriweather Sans"/>
                <a:ea typeface="Merriweather Sans"/>
                <a:cs typeface="Merriweather Sans"/>
                <a:sym typeface="Merriweather Sans"/>
              </a:rPr>
              <a:t>combined regression</a:t>
            </a:r>
            <a:r>
              <a:rPr lang="en" sz="1300">
                <a:solidFill>
                  <a:schemeClr val="dk1"/>
                </a:solidFill>
                <a:latin typeface="Merriweather Sans Light"/>
                <a:ea typeface="Merriweather Sans Light"/>
                <a:cs typeface="Merriweather Sans Light"/>
                <a:sym typeface="Merriweather Sans Light"/>
              </a:rPr>
              <a:t>: Adjusted R-squared  0.375</a:t>
            </a:r>
            <a:endParaRPr sz="1300">
              <a:solidFill>
                <a:schemeClr val="dk1"/>
              </a:solidFill>
              <a:latin typeface="Merriweather Sans Light"/>
              <a:ea typeface="Merriweather Sans Light"/>
              <a:cs typeface="Merriweather Sans Light"/>
              <a:sym typeface="Merriweather Sans Light"/>
            </a:endParaRPr>
          </a:p>
          <a:p>
            <a:pPr indent="-311150" lvl="0" marL="457200" rtl="0" algn="l">
              <a:lnSpc>
                <a:spcPct val="115000"/>
              </a:lnSpc>
              <a:spcBef>
                <a:spcPts val="0"/>
              </a:spcBef>
              <a:spcAft>
                <a:spcPts val="0"/>
              </a:spcAft>
              <a:buClr>
                <a:schemeClr val="dk1"/>
              </a:buClr>
              <a:buSzPts val="1300"/>
              <a:buFont typeface="Merriweather Sans Light"/>
              <a:buChar char="●"/>
            </a:pPr>
            <a:r>
              <a:rPr lang="en" sz="1300">
                <a:solidFill>
                  <a:schemeClr val="dk1"/>
                </a:solidFill>
                <a:latin typeface="Merriweather Sans Light"/>
                <a:ea typeface="Merriweather Sans Light"/>
                <a:cs typeface="Merriweather Sans Light"/>
                <a:sym typeface="Merriweather Sans Light"/>
              </a:rPr>
              <a:t>Regression with industry indicators performed second best</a:t>
            </a:r>
            <a:endParaRPr sz="1300">
              <a:solidFill>
                <a:schemeClr val="dk1"/>
              </a:solidFill>
              <a:latin typeface="Merriweather Sans Light"/>
              <a:ea typeface="Merriweather Sans Light"/>
              <a:cs typeface="Merriweather Sans Light"/>
              <a:sym typeface="Merriweather Sans Light"/>
            </a:endParaRPr>
          </a:p>
          <a:p>
            <a:pPr indent="-311150" lvl="0" marL="457200" rtl="0" algn="l">
              <a:lnSpc>
                <a:spcPct val="115000"/>
              </a:lnSpc>
              <a:spcBef>
                <a:spcPts val="0"/>
              </a:spcBef>
              <a:spcAft>
                <a:spcPts val="0"/>
              </a:spcAft>
              <a:buClr>
                <a:schemeClr val="dk1"/>
              </a:buClr>
              <a:buSzPts val="1300"/>
              <a:buFont typeface="Merriweather Sans Light"/>
              <a:buChar char="●"/>
            </a:pPr>
            <a:r>
              <a:rPr lang="en" sz="1300">
                <a:solidFill>
                  <a:schemeClr val="dk1"/>
                </a:solidFill>
                <a:latin typeface="Merriweather Sans Light"/>
                <a:ea typeface="Merriweather Sans Light"/>
                <a:cs typeface="Merriweather Sans Light"/>
                <a:sym typeface="Merriweather Sans Light"/>
              </a:rPr>
              <a:t>Financial characteristics regression and risk regression performed less than 0.1 R-squared</a:t>
            </a:r>
            <a:endParaRPr sz="1300">
              <a:solidFill>
                <a:schemeClr val="dk1"/>
              </a:solidFill>
              <a:latin typeface="Merriweather Sans Light"/>
              <a:ea typeface="Merriweather Sans Light"/>
              <a:cs typeface="Merriweather Sans Light"/>
              <a:sym typeface="Merriweather Sans Light"/>
            </a:endParaRPr>
          </a:p>
          <a:p>
            <a:pPr indent="-311150" lvl="0" marL="457200" rtl="0" algn="l">
              <a:lnSpc>
                <a:spcPct val="115000"/>
              </a:lnSpc>
              <a:spcBef>
                <a:spcPts val="0"/>
              </a:spcBef>
              <a:spcAft>
                <a:spcPts val="0"/>
              </a:spcAft>
              <a:buClr>
                <a:schemeClr val="dk1"/>
              </a:buClr>
              <a:buSzPts val="1300"/>
              <a:buFont typeface="Merriweather Sans Light"/>
              <a:buChar char="●"/>
            </a:pPr>
            <a:r>
              <a:rPr b="1" lang="en" sz="1300">
                <a:solidFill>
                  <a:schemeClr val="dk1"/>
                </a:solidFill>
                <a:latin typeface="Merriweather Sans"/>
                <a:ea typeface="Merriweather Sans"/>
                <a:cs typeface="Merriweather Sans"/>
                <a:sym typeface="Merriweather Sans"/>
              </a:rPr>
              <a:t>Industry indicator factors play significant role</a:t>
            </a:r>
            <a:r>
              <a:rPr lang="en" sz="1300">
                <a:solidFill>
                  <a:schemeClr val="dk1"/>
                </a:solidFill>
                <a:latin typeface="Merriweather Sans Light"/>
                <a:ea typeface="Merriweather Sans Light"/>
                <a:cs typeface="Merriweather Sans Light"/>
                <a:sym typeface="Merriweather Sans Light"/>
              </a:rPr>
              <a:t>.</a:t>
            </a:r>
            <a:endParaRPr sz="1300">
              <a:solidFill>
                <a:schemeClr val="dk1"/>
              </a:solidFill>
              <a:latin typeface="Merriweather Sans Light"/>
              <a:ea typeface="Merriweather Sans Light"/>
              <a:cs typeface="Merriweather Sans Light"/>
              <a:sym typeface="Merriweather Sans Light"/>
            </a:endParaRPr>
          </a:p>
        </p:txBody>
      </p:sp>
      <p:sp>
        <p:nvSpPr>
          <p:cNvPr id="209" name="Google Shape;209;p23"/>
          <p:cNvSpPr txBox="1"/>
          <p:nvPr>
            <p:ph type="title"/>
          </p:nvPr>
        </p:nvSpPr>
        <p:spPr>
          <a:xfrm>
            <a:off x="855300" y="0"/>
            <a:ext cx="7433400" cy="73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Conclusion</a:t>
            </a:r>
            <a:endParaRPr/>
          </a:p>
        </p:txBody>
      </p:sp>
      <p:sp>
        <p:nvSpPr>
          <p:cNvPr id="210" name="Google Shape;210;p23"/>
          <p:cNvSpPr txBox="1"/>
          <p:nvPr/>
        </p:nvSpPr>
        <p:spPr>
          <a:xfrm>
            <a:off x="4016475" y="728675"/>
            <a:ext cx="4674600" cy="30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4"/>
                </a:solidFill>
                <a:latin typeface="Merriweather Sans"/>
                <a:ea typeface="Merriweather Sans"/>
                <a:cs typeface="Merriweather Sans"/>
                <a:sym typeface="Merriweather Sans"/>
              </a:rPr>
              <a:t>Limitation &amp; Recommendations</a:t>
            </a:r>
            <a:endParaRPr b="1">
              <a:solidFill>
                <a:schemeClr val="accent4"/>
              </a:solidFill>
              <a:latin typeface="Merriweather Sans"/>
              <a:ea typeface="Merriweather Sans"/>
              <a:cs typeface="Merriweather Sans"/>
              <a:sym typeface="Merriweather Sans"/>
            </a:endParaRPr>
          </a:p>
          <a:p>
            <a:pPr indent="-304800" lvl="0" marL="457200" rtl="0" algn="l">
              <a:lnSpc>
                <a:spcPct val="115000"/>
              </a:lnSpc>
              <a:spcBef>
                <a:spcPts val="800"/>
              </a:spcBef>
              <a:spcAft>
                <a:spcPts val="0"/>
              </a:spcAft>
              <a:buClr>
                <a:schemeClr val="dk1"/>
              </a:buClr>
              <a:buSzPts val="1200"/>
              <a:buFont typeface="Merriweather Sans Light"/>
              <a:buChar char="●"/>
            </a:pPr>
            <a:r>
              <a:rPr b="1" lang="en" sz="1200">
                <a:solidFill>
                  <a:schemeClr val="dk1"/>
                </a:solidFill>
                <a:latin typeface="Merriweather Sans"/>
                <a:ea typeface="Merriweather Sans"/>
                <a:cs typeface="Merriweather Sans"/>
                <a:sym typeface="Merriweather Sans"/>
              </a:rPr>
              <a:t>Gather more data </a:t>
            </a:r>
            <a:r>
              <a:rPr lang="en" sz="1200">
                <a:solidFill>
                  <a:schemeClr val="dk1"/>
                </a:solidFill>
                <a:latin typeface="Merriweather Sans Light"/>
                <a:ea typeface="Merriweather Sans Light"/>
                <a:cs typeface="Merriweather Sans Light"/>
                <a:sym typeface="Merriweather Sans Light"/>
              </a:rPr>
              <a:t>to increase explanatory factor</a:t>
            </a:r>
            <a:endParaRPr b="1" sz="12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dk1"/>
              </a:buClr>
              <a:buSzPts val="1200"/>
              <a:buFont typeface="Merriweather Sans Light"/>
              <a:buChar char="●"/>
            </a:pPr>
            <a:r>
              <a:rPr b="1" lang="en" sz="1200">
                <a:solidFill>
                  <a:schemeClr val="dk1"/>
                </a:solidFill>
                <a:latin typeface="Merriweather Sans"/>
                <a:ea typeface="Merriweather Sans"/>
                <a:cs typeface="Merriweather Sans"/>
                <a:sym typeface="Merriweather Sans"/>
              </a:rPr>
              <a:t>Deeper analysis on industry group</a:t>
            </a:r>
            <a:endParaRPr sz="1200">
              <a:solidFill>
                <a:schemeClr val="dk1"/>
              </a:solidFill>
              <a:latin typeface="Merriweather Sans Light"/>
              <a:ea typeface="Merriweather Sans Light"/>
              <a:cs typeface="Merriweather Sans Light"/>
              <a:sym typeface="Merriweather Sans Light"/>
            </a:endParaRPr>
          </a:p>
          <a:p>
            <a:pPr indent="-304800" lvl="0" marL="457200" rtl="0" algn="l">
              <a:lnSpc>
                <a:spcPct val="115000"/>
              </a:lnSpc>
              <a:spcBef>
                <a:spcPts val="0"/>
              </a:spcBef>
              <a:spcAft>
                <a:spcPts val="0"/>
              </a:spcAft>
              <a:buClr>
                <a:schemeClr val="dk1"/>
              </a:buClr>
              <a:buSzPts val="1200"/>
              <a:buFont typeface="Merriweather Sans"/>
              <a:buChar char="●"/>
            </a:pPr>
            <a:r>
              <a:rPr b="1" lang="en" sz="1200">
                <a:solidFill>
                  <a:schemeClr val="dk1"/>
                </a:solidFill>
                <a:latin typeface="Merriweather Sans"/>
                <a:ea typeface="Merriweather Sans"/>
                <a:cs typeface="Merriweather Sans"/>
                <a:sym typeface="Merriweather Sans"/>
              </a:rPr>
              <a:t>Dealing with missing values</a:t>
            </a:r>
            <a:endParaRPr b="1" sz="1200">
              <a:solidFill>
                <a:schemeClr val="dk1"/>
              </a:solidFill>
              <a:latin typeface="Merriweather Sans"/>
              <a:ea typeface="Merriweather Sans"/>
              <a:cs typeface="Merriweather Sans"/>
              <a:sym typeface="Merriweather Sans"/>
            </a:endParaRPr>
          </a:p>
          <a:p>
            <a:pPr indent="-304800" lvl="1" marL="914400" rtl="0" algn="l">
              <a:lnSpc>
                <a:spcPct val="115000"/>
              </a:lnSpc>
              <a:spcBef>
                <a:spcPts val="0"/>
              </a:spcBef>
              <a:spcAft>
                <a:spcPts val="0"/>
              </a:spcAft>
              <a:buClr>
                <a:schemeClr val="dk1"/>
              </a:buClr>
              <a:buSzPts val="1200"/>
              <a:buFont typeface="Merriweather Sans Light"/>
              <a:buChar char="○"/>
            </a:pPr>
            <a:r>
              <a:rPr lang="en" sz="1200">
                <a:solidFill>
                  <a:schemeClr val="dk1"/>
                </a:solidFill>
                <a:latin typeface="Merriweather Sans Light"/>
                <a:ea typeface="Merriweather Sans Light"/>
                <a:cs typeface="Merriweather Sans Light"/>
                <a:sym typeface="Merriweather Sans Light"/>
              </a:rPr>
              <a:t>Try another prediction model for inventory</a:t>
            </a:r>
            <a:endParaRPr sz="1200">
              <a:solidFill>
                <a:schemeClr val="dk1"/>
              </a:solidFill>
              <a:latin typeface="Merriweather Sans Light"/>
              <a:ea typeface="Merriweather Sans Light"/>
              <a:cs typeface="Merriweather Sans Light"/>
              <a:sym typeface="Merriweather Sans Light"/>
            </a:endParaRPr>
          </a:p>
          <a:p>
            <a:pPr indent="-304800" lvl="1" marL="914400" rtl="0" algn="l">
              <a:lnSpc>
                <a:spcPct val="115000"/>
              </a:lnSpc>
              <a:spcBef>
                <a:spcPts val="0"/>
              </a:spcBef>
              <a:spcAft>
                <a:spcPts val="0"/>
              </a:spcAft>
              <a:buClr>
                <a:schemeClr val="dk1"/>
              </a:buClr>
              <a:buSzPts val="1200"/>
              <a:buFont typeface="Merriweather Sans Light"/>
              <a:buChar char="○"/>
            </a:pPr>
            <a:r>
              <a:rPr b="1" lang="en" sz="1200">
                <a:solidFill>
                  <a:schemeClr val="dk1"/>
                </a:solidFill>
                <a:latin typeface="Merriweather Sans"/>
                <a:ea typeface="Merriweather Sans"/>
                <a:cs typeface="Merriweather Sans"/>
                <a:sym typeface="Merriweather Sans"/>
              </a:rPr>
              <a:t>Fill missing values with mean by industry</a:t>
            </a:r>
            <a:r>
              <a:rPr lang="en" sz="1200">
                <a:solidFill>
                  <a:schemeClr val="dk1"/>
                </a:solidFill>
                <a:latin typeface="Merriweather Sans Light"/>
                <a:ea typeface="Merriweather Sans Light"/>
                <a:cs typeface="Merriweather Sans Light"/>
                <a:sym typeface="Merriweather Sans Light"/>
              </a:rPr>
              <a:t>; most of the missing values came from specific industry such as pharmaceutical companies.</a:t>
            </a:r>
            <a:endParaRPr sz="1200">
              <a:solidFill>
                <a:schemeClr val="dk1"/>
              </a:solidFill>
              <a:latin typeface="Merriweather Sans Light"/>
              <a:ea typeface="Merriweather Sans Light"/>
              <a:cs typeface="Merriweather Sans Light"/>
              <a:sym typeface="Merriweather Sans Light"/>
            </a:endParaRPr>
          </a:p>
          <a:p>
            <a:pPr indent="-304800" lvl="0" marL="457200" rtl="0" algn="l">
              <a:lnSpc>
                <a:spcPct val="115000"/>
              </a:lnSpc>
              <a:spcBef>
                <a:spcPts val="0"/>
              </a:spcBef>
              <a:spcAft>
                <a:spcPts val="0"/>
              </a:spcAft>
              <a:buClr>
                <a:schemeClr val="dk1"/>
              </a:buClr>
              <a:buSzPts val="1200"/>
              <a:buFont typeface="Merriweather Sans Light"/>
              <a:buChar char="●"/>
            </a:pPr>
            <a:r>
              <a:rPr b="1" lang="en" sz="1200">
                <a:solidFill>
                  <a:schemeClr val="dk1"/>
                </a:solidFill>
                <a:latin typeface="Merriweather Sans"/>
                <a:ea typeface="Merriweather Sans"/>
                <a:cs typeface="Merriweather Sans"/>
                <a:sym typeface="Merriweather Sans"/>
              </a:rPr>
              <a:t>Explainability</a:t>
            </a:r>
            <a:endParaRPr sz="1200">
              <a:solidFill>
                <a:schemeClr val="dk1"/>
              </a:solidFill>
              <a:latin typeface="Merriweather Sans Light"/>
              <a:ea typeface="Merriweather Sans Light"/>
              <a:cs typeface="Merriweather Sans Light"/>
              <a:sym typeface="Merriweather Sans Light"/>
            </a:endParaRPr>
          </a:p>
          <a:p>
            <a:pPr indent="-304800" lvl="1" marL="914400" rtl="0" algn="l">
              <a:lnSpc>
                <a:spcPct val="115000"/>
              </a:lnSpc>
              <a:spcBef>
                <a:spcPts val="0"/>
              </a:spcBef>
              <a:spcAft>
                <a:spcPts val="0"/>
              </a:spcAft>
              <a:buClr>
                <a:schemeClr val="dk1"/>
              </a:buClr>
              <a:buSzPts val="1200"/>
              <a:buFont typeface="Merriweather Sans Light"/>
              <a:buChar char="○"/>
            </a:pPr>
            <a:r>
              <a:rPr b="1" lang="en" sz="1200">
                <a:solidFill>
                  <a:schemeClr val="dk1"/>
                </a:solidFill>
                <a:latin typeface="Merriweather Sans"/>
                <a:ea typeface="Merriweather Sans"/>
                <a:cs typeface="Merriweather Sans"/>
                <a:sym typeface="Merriweather Sans"/>
              </a:rPr>
              <a:t>Unstable, dynamic, and adaptive stock market</a:t>
            </a:r>
            <a:endParaRPr b="1" sz="1200">
              <a:solidFill>
                <a:schemeClr val="dk1"/>
              </a:solidFill>
              <a:latin typeface="Merriweather Sans"/>
              <a:ea typeface="Merriweather Sans"/>
              <a:cs typeface="Merriweather Sans"/>
              <a:sym typeface="Merriweather Sans"/>
            </a:endParaRPr>
          </a:p>
          <a:p>
            <a:pPr indent="-304800" lvl="1" marL="914400" rtl="0" algn="l">
              <a:lnSpc>
                <a:spcPct val="115000"/>
              </a:lnSpc>
              <a:spcBef>
                <a:spcPts val="0"/>
              </a:spcBef>
              <a:spcAft>
                <a:spcPts val="0"/>
              </a:spcAft>
              <a:buClr>
                <a:schemeClr val="dk1"/>
              </a:buClr>
              <a:buSzPts val="1200"/>
              <a:buFont typeface="Merriweather Sans Light"/>
              <a:buChar char="○"/>
            </a:pPr>
            <a:r>
              <a:rPr lang="en" sz="1200">
                <a:solidFill>
                  <a:schemeClr val="dk1"/>
                </a:solidFill>
                <a:latin typeface="Merriweather Sans Light"/>
                <a:ea typeface="Merriweather Sans Light"/>
                <a:cs typeface="Merriweather Sans Light"/>
                <a:sym typeface="Merriweather Sans Light"/>
              </a:rPr>
              <a:t>Difficult to find pattern</a:t>
            </a:r>
            <a:endParaRPr sz="1200">
              <a:solidFill>
                <a:schemeClr val="dk1"/>
              </a:solidFill>
              <a:latin typeface="Merriweather Sans Light"/>
              <a:ea typeface="Merriweather Sans Light"/>
              <a:cs typeface="Merriweather Sans Light"/>
              <a:sym typeface="Merriweather Sans Light"/>
            </a:endParaRPr>
          </a:p>
          <a:p>
            <a:pPr indent="-304800" lvl="1" marL="914400" rtl="0" algn="l">
              <a:lnSpc>
                <a:spcPct val="115000"/>
              </a:lnSpc>
              <a:spcBef>
                <a:spcPts val="0"/>
              </a:spcBef>
              <a:spcAft>
                <a:spcPts val="0"/>
              </a:spcAft>
              <a:buClr>
                <a:schemeClr val="dk1"/>
              </a:buClr>
              <a:buSzPts val="1200"/>
              <a:buFont typeface="Merriweather Sans Light"/>
              <a:buChar char="○"/>
            </a:pPr>
            <a:r>
              <a:rPr lang="en" sz="1200">
                <a:solidFill>
                  <a:schemeClr val="dk1"/>
                </a:solidFill>
                <a:latin typeface="Merriweather Sans Light"/>
                <a:ea typeface="Merriweather Sans Light"/>
                <a:cs typeface="Merriweather Sans Light"/>
                <a:sym typeface="Merriweather Sans Light"/>
              </a:rPr>
              <a:t>Understand the characteristics of stock market and</a:t>
            </a:r>
            <a:r>
              <a:rPr b="1" lang="en" sz="1200">
                <a:solidFill>
                  <a:schemeClr val="dk1"/>
                </a:solidFill>
                <a:latin typeface="Merriweather Sans"/>
                <a:ea typeface="Merriweather Sans"/>
                <a:cs typeface="Merriweather Sans"/>
                <a:sym typeface="Merriweather Sans"/>
              </a:rPr>
              <a:t> domain-based industry knowledge</a:t>
            </a:r>
            <a:r>
              <a:rPr lang="en" sz="1200">
                <a:solidFill>
                  <a:schemeClr val="dk1"/>
                </a:solidFill>
                <a:latin typeface="Merriweather Sans Light"/>
                <a:ea typeface="Merriweather Sans Light"/>
                <a:cs typeface="Merriweather Sans Light"/>
                <a:sym typeface="Merriweather Sans Light"/>
              </a:rPr>
              <a:t>.</a:t>
            </a:r>
            <a:endParaRPr sz="1200">
              <a:solidFill>
                <a:schemeClr val="dk1"/>
              </a:solidFill>
              <a:latin typeface="Merriweather Sans Light"/>
              <a:ea typeface="Merriweather Sans Light"/>
              <a:cs typeface="Merriweather Sans Light"/>
              <a:sym typeface="Merriweather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Problem Statement</a:t>
            </a:r>
            <a:endParaRPr/>
          </a:p>
        </p:txBody>
      </p:sp>
      <p:sp>
        <p:nvSpPr>
          <p:cNvPr id="101" name="Google Shape;101;p15"/>
          <p:cNvSpPr txBox="1"/>
          <p:nvPr>
            <p:ph idx="1" type="body"/>
          </p:nvPr>
        </p:nvSpPr>
        <p:spPr>
          <a:xfrm>
            <a:off x="2450175" y="1360375"/>
            <a:ext cx="6252000" cy="30339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a:t>For the first quarter of 2022, </a:t>
            </a:r>
            <a:r>
              <a:rPr lang="en"/>
              <a:t>all major stock benchmarks</a:t>
            </a:r>
            <a:r>
              <a:rPr lang="en"/>
              <a:t> </a:t>
            </a:r>
            <a:r>
              <a:rPr b="1" lang="en">
                <a:solidFill>
                  <a:schemeClr val="accent4"/>
                </a:solidFill>
                <a:latin typeface="Merriweather Sans"/>
                <a:ea typeface="Merriweather Sans"/>
                <a:cs typeface="Merriweather Sans"/>
                <a:sym typeface="Merriweather Sans"/>
              </a:rPr>
              <a:t>dropped significantly</a:t>
            </a:r>
            <a:r>
              <a:rPr lang="en">
                <a:solidFill>
                  <a:schemeClr val="accent4"/>
                </a:solidFill>
              </a:rPr>
              <a:t> </a:t>
            </a:r>
            <a:endParaRPr>
              <a:solidFill>
                <a:schemeClr val="accent4"/>
              </a:solidFill>
            </a:endParaRPr>
          </a:p>
          <a:p>
            <a:pPr indent="-355600" lvl="0" marL="457200" rtl="0" algn="l">
              <a:spcBef>
                <a:spcPts val="1000"/>
              </a:spcBef>
              <a:spcAft>
                <a:spcPts val="0"/>
              </a:spcAft>
              <a:buSzPts val="2000"/>
              <a:buChar char="●"/>
            </a:pPr>
            <a:r>
              <a:rPr lang="en"/>
              <a:t>Multiple economic issues affected </a:t>
            </a:r>
            <a:r>
              <a:rPr b="1" lang="en">
                <a:solidFill>
                  <a:schemeClr val="accent4"/>
                </a:solidFill>
                <a:latin typeface="Merriweather Sans"/>
                <a:ea typeface="Merriweather Sans"/>
                <a:cs typeface="Merriweather Sans"/>
                <a:sym typeface="Merriweather Sans"/>
              </a:rPr>
              <a:t>“Stock market shock”</a:t>
            </a:r>
            <a:r>
              <a:rPr lang="en"/>
              <a:t>- supply chain, inflation, fed rate, and Russia's invasion.</a:t>
            </a:r>
            <a:endParaRPr/>
          </a:p>
          <a:p>
            <a:pPr indent="-355600" lvl="0" marL="457200" rtl="0" algn="l">
              <a:spcBef>
                <a:spcPts val="1000"/>
              </a:spcBef>
              <a:spcAft>
                <a:spcPts val="1000"/>
              </a:spcAft>
              <a:buSzPts val="2000"/>
              <a:buChar char="●"/>
            </a:pPr>
            <a:r>
              <a:rPr lang="en"/>
              <a:t>Analysis of what</a:t>
            </a:r>
            <a:r>
              <a:rPr lang="en">
                <a:solidFill>
                  <a:schemeClr val="accent1"/>
                </a:solidFill>
              </a:rPr>
              <a:t> </a:t>
            </a:r>
            <a:r>
              <a:rPr b="1" lang="en">
                <a:solidFill>
                  <a:schemeClr val="accent1"/>
                </a:solidFill>
                <a:latin typeface="Merriweather Sans"/>
                <a:ea typeface="Merriweather Sans"/>
                <a:cs typeface="Merriweather Sans"/>
                <a:sym typeface="Merriweather Sans"/>
              </a:rPr>
              <a:t>financial and accounting factors affected the stock returns</a:t>
            </a:r>
            <a:r>
              <a:rPr lang="en">
                <a:solidFill>
                  <a:schemeClr val="accent1"/>
                </a:solidFill>
              </a:rPr>
              <a:t> </a:t>
            </a:r>
            <a:r>
              <a:rPr lang="en"/>
              <a:t>early 2022</a:t>
            </a:r>
            <a:endParaRPr/>
          </a:p>
        </p:txBody>
      </p:sp>
      <p:sp>
        <p:nvSpPr>
          <p:cNvPr id="102" name="Google Shape;102;p15"/>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03" name="Google Shape;103;p15"/>
          <p:cNvPicPr preferRelativeResize="0"/>
          <p:nvPr/>
        </p:nvPicPr>
        <p:blipFill>
          <a:blip r:embed="rId3">
            <a:alphaModFix/>
          </a:blip>
          <a:stretch>
            <a:fillRect/>
          </a:stretch>
        </p:blipFill>
        <p:spPr>
          <a:xfrm>
            <a:off x="121288" y="1430400"/>
            <a:ext cx="2143125"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Risk Exposure Analysis - Data</a:t>
            </a:r>
            <a:endParaRPr/>
          </a:p>
        </p:txBody>
      </p:sp>
      <p:sp>
        <p:nvSpPr>
          <p:cNvPr id="109" name="Google Shape;109;p16"/>
          <p:cNvSpPr txBox="1"/>
          <p:nvPr>
            <p:ph idx="1" type="body"/>
          </p:nvPr>
        </p:nvSpPr>
        <p:spPr>
          <a:xfrm>
            <a:off x="320275" y="1237150"/>
            <a:ext cx="5372700" cy="279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Merriweather Sans"/>
                <a:ea typeface="Merriweather Sans"/>
                <a:cs typeface="Merriweather Sans"/>
                <a:sym typeface="Merriweather Sans"/>
              </a:rPr>
              <a:t>Monthly Stock Return Data</a:t>
            </a:r>
            <a:endParaRPr b="1">
              <a:latin typeface="Merriweather Sans"/>
              <a:ea typeface="Merriweather Sans"/>
              <a:cs typeface="Merriweather Sans"/>
              <a:sym typeface="Merriweather Sans"/>
            </a:endParaRPr>
          </a:p>
          <a:p>
            <a:pPr indent="0" lvl="0" marL="0" rtl="0" algn="l">
              <a:spcBef>
                <a:spcPts val="800"/>
              </a:spcBef>
              <a:spcAft>
                <a:spcPts val="0"/>
              </a:spcAft>
              <a:buNone/>
            </a:pPr>
            <a:r>
              <a:rPr b="1" lang="en" sz="1500">
                <a:solidFill>
                  <a:schemeClr val="accent4"/>
                </a:solidFill>
                <a:latin typeface="Merriweather Sans"/>
                <a:ea typeface="Merriweather Sans"/>
                <a:cs typeface="Merriweather Sans"/>
                <a:sym typeface="Merriweather Sans"/>
              </a:rPr>
              <a:t>Sample Size</a:t>
            </a:r>
            <a:endParaRPr b="1" sz="1500">
              <a:solidFill>
                <a:schemeClr val="accent4"/>
              </a:solidFill>
              <a:latin typeface="Merriweather Sans"/>
              <a:ea typeface="Merriweather Sans"/>
              <a:cs typeface="Merriweather Sans"/>
              <a:sym typeface="Merriweather Sans"/>
            </a:endParaRPr>
          </a:p>
          <a:p>
            <a:pPr indent="-304800" lvl="0" marL="457200" rtl="0" algn="l">
              <a:spcBef>
                <a:spcPts val="0"/>
              </a:spcBef>
              <a:spcAft>
                <a:spcPts val="0"/>
              </a:spcAft>
              <a:buSzPts val="1200"/>
              <a:buChar char="●"/>
            </a:pPr>
            <a:r>
              <a:rPr lang="en" sz="1200"/>
              <a:t>January 2017 to December 2022 of 1886 companies</a:t>
            </a:r>
            <a:endParaRPr sz="1200"/>
          </a:p>
          <a:p>
            <a:pPr indent="-304800" lvl="0" marL="457200" rtl="0" algn="l">
              <a:spcBef>
                <a:spcPts val="0"/>
              </a:spcBef>
              <a:spcAft>
                <a:spcPts val="0"/>
              </a:spcAft>
              <a:buSzPts val="1200"/>
              <a:buChar char="●"/>
            </a:pPr>
            <a:r>
              <a:rPr b="1" lang="en" sz="1200">
                <a:latin typeface="Merriweather Sans"/>
                <a:ea typeface="Merriweather Sans"/>
                <a:cs typeface="Merriweather Sans"/>
                <a:sym typeface="Merriweather Sans"/>
              </a:rPr>
              <a:t>114715 observations</a:t>
            </a:r>
            <a:r>
              <a:rPr lang="en" sz="1200"/>
              <a:t> and 4 columns</a:t>
            </a:r>
            <a:endParaRPr sz="1200"/>
          </a:p>
          <a:p>
            <a:pPr indent="-304800" lvl="0" marL="457200" rtl="0" algn="l">
              <a:spcBef>
                <a:spcPts val="0"/>
              </a:spcBef>
              <a:spcAft>
                <a:spcPts val="0"/>
              </a:spcAft>
              <a:buSzPts val="1200"/>
              <a:buChar char="●"/>
            </a:pPr>
            <a:r>
              <a:rPr b="1" lang="en" sz="1200">
                <a:latin typeface="Merriweather Sans"/>
                <a:ea typeface="Merriweather Sans"/>
                <a:cs typeface="Merriweather Sans"/>
                <a:sym typeface="Merriweather Sans"/>
              </a:rPr>
              <a:t>1924 unique values </a:t>
            </a:r>
            <a:r>
              <a:rPr lang="en" sz="1200"/>
              <a:t>in Ticker: change history  ex) Merger</a:t>
            </a:r>
            <a:endParaRPr sz="1200"/>
          </a:p>
          <a:p>
            <a:pPr indent="0" lvl="0" marL="0" rtl="0" algn="l">
              <a:spcBef>
                <a:spcPts val="1000"/>
              </a:spcBef>
              <a:spcAft>
                <a:spcPts val="0"/>
              </a:spcAft>
              <a:buNone/>
            </a:pPr>
            <a:r>
              <a:rPr b="1" lang="en" sz="1500">
                <a:solidFill>
                  <a:schemeClr val="accent4"/>
                </a:solidFill>
                <a:latin typeface="Merriweather Sans"/>
                <a:ea typeface="Merriweather Sans"/>
                <a:cs typeface="Merriweather Sans"/>
                <a:sym typeface="Merriweather Sans"/>
              </a:rPr>
              <a:t>Missing Values - Drop</a:t>
            </a:r>
            <a:endParaRPr b="1" sz="1500">
              <a:solidFill>
                <a:schemeClr val="accent4"/>
              </a:solidFill>
              <a:latin typeface="Merriweather Sans"/>
              <a:ea typeface="Merriweather Sans"/>
              <a:cs typeface="Merriweather Sans"/>
              <a:sym typeface="Merriweather Sans"/>
            </a:endParaRPr>
          </a:p>
          <a:p>
            <a:pPr indent="-304800" lvl="0" marL="457200" rtl="0" algn="l">
              <a:spcBef>
                <a:spcPts val="0"/>
              </a:spcBef>
              <a:spcAft>
                <a:spcPts val="0"/>
              </a:spcAft>
              <a:buSzPts val="1200"/>
              <a:buChar char="●"/>
            </a:pPr>
            <a:r>
              <a:rPr lang="en" sz="1200"/>
              <a:t>15  obs in </a:t>
            </a:r>
            <a:r>
              <a:rPr b="1" lang="en" sz="1200">
                <a:latin typeface="Merriweather Sans"/>
                <a:ea typeface="Merriweather Sans"/>
                <a:cs typeface="Merriweather Sans"/>
                <a:sym typeface="Merriweather Sans"/>
              </a:rPr>
              <a:t>RET</a:t>
            </a:r>
            <a:r>
              <a:rPr lang="en" sz="1200"/>
              <a:t>: target variable</a:t>
            </a:r>
            <a:endParaRPr sz="1200"/>
          </a:p>
          <a:p>
            <a:pPr indent="-304800" lvl="0" marL="457200" rtl="0" algn="l">
              <a:spcBef>
                <a:spcPts val="0"/>
              </a:spcBef>
              <a:spcAft>
                <a:spcPts val="0"/>
              </a:spcAft>
              <a:buSzPts val="1200"/>
              <a:buChar char="●"/>
            </a:pPr>
            <a:r>
              <a:rPr lang="en" sz="1200"/>
              <a:t>62 obs in </a:t>
            </a:r>
            <a:r>
              <a:rPr b="1" lang="en" sz="1200">
                <a:latin typeface="Merriweather Sans"/>
                <a:ea typeface="Merriweather Sans"/>
                <a:cs typeface="Merriweather Sans"/>
                <a:sym typeface="Merriweather Sans"/>
              </a:rPr>
              <a:t>Ticker</a:t>
            </a:r>
            <a:r>
              <a:rPr lang="en" sz="1200"/>
              <a:t>: all from same company(</a:t>
            </a:r>
            <a:r>
              <a:rPr b="1" lang="en" sz="1200">
                <a:latin typeface="Merriweather Sans"/>
                <a:ea typeface="Merriweather Sans"/>
                <a:cs typeface="Merriweather Sans"/>
                <a:sym typeface="Merriweather Sans"/>
              </a:rPr>
              <a:t>PERMNO=92683, EVO</a:t>
            </a:r>
            <a:r>
              <a:rPr lang="en" sz="1200"/>
              <a:t>)</a:t>
            </a:r>
            <a:endParaRPr sz="1200"/>
          </a:p>
          <a:p>
            <a:pPr indent="-304800" lvl="0" marL="457200" rtl="0" algn="l">
              <a:spcBef>
                <a:spcPts val="0"/>
              </a:spcBef>
              <a:spcAft>
                <a:spcPts val="0"/>
              </a:spcAft>
              <a:buSzPts val="1200"/>
              <a:buChar char="●"/>
            </a:pPr>
            <a:r>
              <a:rPr b="1" lang="en" sz="1200">
                <a:latin typeface="Merriweather Sans"/>
                <a:ea typeface="Merriweather Sans"/>
                <a:cs typeface="Merriweather Sans"/>
                <a:sym typeface="Merriweather Sans"/>
              </a:rPr>
              <a:t>Less than 0.1%</a:t>
            </a:r>
            <a:r>
              <a:rPr lang="en" sz="1200"/>
              <a:t> of total number of observations</a:t>
            </a:r>
            <a:endParaRPr sz="1200"/>
          </a:p>
          <a:p>
            <a:pPr indent="0" lvl="0" marL="0" rtl="0" algn="l">
              <a:spcBef>
                <a:spcPts val="1000"/>
              </a:spcBef>
              <a:spcAft>
                <a:spcPts val="0"/>
              </a:spcAft>
              <a:buNone/>
            </a:pPr>
            <a:r>
              <a:rPr b="1" lang="en" sz="1500">
                <a:solidFill>
                  <a:schemeClr val="accent4"/>
                </a:solidFill>
                <a:latin typeface="Merriweather Sans"/>
                <a:ea typeface="Merriweather Sans"/>
                <a:cs typeface="Merriweather Sans"/>
                <a:sym typeface="Merriweather Sans"/>
              </a:rPr>
              <a:t>String in RET - Drop</a:t>
            </a:r>
            <a:endParaRPr b="1" sz="1500">
              <a:solidFill>
                <a:schemeClr val="accent4"/>
              </a:solidFill>
              <a:latin typeface="Merriweather Sans"/>
              <a:ea typeface="Merriweather Sans"/>
              <a:cs typeface="Merriweather Sans"/>
              <a:sym typeface="Merriweather Sans"/>
            </a:endParaRPr>
          </a:p>
          <a:p>
            <a:pPr indent="-304800" lvl="0" marL="457200" rtl="0" algn="l">
              <a:spcBef>
                <a:spcPts val="0"/>
              </a:spcBef>
              <a:spcAft>
                <a:spcPts val="0"/>
              </a:spcAft>
              <a:buSzPts val="1200"/>
              <a:buFont typeface="Merriweather Sans"/>
              <a:buChar char="●"/>
            </a:pPr>
            <a:r>
              <a:rPr b="1" lang="en" sz="1200">
                <a:latin typeface="Merriweather Sans"/>
                <a:ea typeface="Merriweather Sans"/>
                <a:cs typeface="Merriweather Sans"/>
                <a:sym typeface="Merriweather Sans"/>
              </a:rPr>
              <a:t>13 obs, RET == ‘C’ or ‘B’</a:t>
            </a:r>
            <a:endParaRPr b="1" sz="1200">
              <a:latin typeface="Merriweather Sans"/>
              <a:ea typeface="Merriweather Sans"/>
              <a:cs typeface="Merriweather Sans"/>
              <a:sym typeface="Merriweather Sans"/>
            </a:endParaRPr>
          </a:p>
        </p:txBody>
      </p:sp>
      <p:sp>
        <p:nvSpPr>
          <p:cNvPr id="110" name="Google Shape;110;p16"/>
          <p:cNvSpPr txBox="1"/>
          <p:nvPr>
            <p:ph idx="3" type="body"/>
          </p:nvPr>
        </p:nvSpPr>
        <p:spPr>
          <a:xfrm>
            <a:off x="5613850" y="1237158"/>
            <a:ext cx="2954400" cy="116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Merriweather Sans"/>
                <a:ea typeface="Merriweather Sans"/>
                <a:cs typeface="Merriweather Sans"/>
                <a:sym typeface="Merriweather Sans"/>
              </a:rPr>
              <a:t>Fama-French factor returns</a:t>
            </a:r>
            <a:endParaRPr b="1">
              <a:latin typeface="Merriweather Sans"/>
              <a:ea typeface="Merriweather Sans"/>
              <a:cs typeface="Merriweather Sans"/>
              <a:sym typeface="Merriweather Sans"/>
            </a:endParaRPr>
          </a:p>
          <a:p>
            <a:pPr indent="-330200" lvl="0" marL="457200" rtl="0" algn="l">
              <a:spcBef>
                <a:spcPts val="800"/>
              </a:spcBef>
              <a:spcAft>
                <a:spcPts val="0"/>
              </a:spcAft>
              <a:buSzPts val="1600"/>
              <a:buChar char="●"/>
            </a:pPr>
            <a:r>
              <a:rPr lang="en" sz="1200">
                <a:solidFill>
                  <a:srgbClr val="212121"/>
                </a:solidFill>
                <a:highlight>
                  <a:srgbClr val="FFFFFF"/>
                </a:highlight>
              </a:rPr>
              <a:t>60 observations -</a:t>
            </a:r>
            <a:r>
              <a:rPr b="1" lang="en" sz="1200">
                <a:solidFill>
                  <a:srgbClr val="212121"/>
                </a:solidFill>
                <a:highlight>
                  <a:srgbClr val="FFFFFF"/>
                </a:highlight>
                <a:latin typeface="Merriweather Sans"/>
                <a:ea typeface="Merriweather Sans"/>
                <a:cs typeface="Merriweather Sans"/>
                <a:sym typeface="Merriweather Sans"/>
              </a:rPr>
              <a:t> 60 months</a:t>
            </a:r>
            <a:endParaRPr b="1" sz="1200">
              <a:solidFill>
                <a:srgbClr val="212121"/>
              </a:solidFill>
              <a:highlight>
                <a:srgbClr val="FFFFFF"/>
              </a:highlight>
              <a:latin typeface="Merriweather Sans"/>
              <a:ea typeface="Merriweather Sans"/>
              <a:cs typeface="Merriweather Sans"/>
              <a:sym typeface="Merriweather Sans"/>
            </a:endParaRPr>
          </a:p>
          <a:p>
            <a:pPr indent="-330200" lvl="0" marL="457200" rtl="0" algn="l">
              <a:spcBef>
                <a:spcPts val="0"/>
              </a:spcBef>
              <a:spcAft>
                <a:spcPts val="0"/>
              </a:spcAft>
              <a:buSzPts val="1600"/>
              <a:buChar char="●"/>
            </a:pPr>
            <a:r>
              <a:rPr lang="en" sz="1200">
                <a:solidFill>
                  <a:srgbClr val="212121"/>
                </a:solidFill>
                <a:highlight>
                  <a:srgbClr val="FFFFFF"/>
                </a:highlight>
              </a:rPr>
              <a:t>Datadate, mktrf, smb, hml, rf</a:t>
            </a:r>
            <a:endParaRPr sz="1200">
              <a:solidFill>
                <a:srgbClr val="212121"/>
              </a:solidFill>
              <a:highlight>
                <a:srgbClr val="FFFFFF"/>
              </a:highlight>
            </a:endParaRPr>
          </a:p>
          <a:p>
            <a:pPr indent="-330200" lvl="0" marL="457200" rtl="0" algn="l">
              <a:spcBef>
                <a:spcPts val="0"/>
              </a:spcBef>
              <a:spcAft>
                <a:spcPts val="0"/>
              </a:spcAft>
              <a:buSzPts val="1600"/>
              <a:buChar char="●"/>
            </a:pPr>
            <a:r>
              <a:rPr lang="en" sz="1200">
                <a:solidFill>
                  <a:srgbClr val="212121"/>
                </a:solidFill>
                <a:highlight>
                  <a:srgbClr val="FFFFFF"/>
                </a:highlight>
              </a:rPr>
              <a:t>No missing value, Merge with monthly stock return data</a:t>
            </a:r>
            <a:endParaRPr sz="1200">
              <a:solidFill>
                <a:srgbClr val="212121"/>
              </a:solidFill>
              <a:highlight>
                <a:srgbClr val="FFFFFF"/>
              </a:highlight>
            </a:endParaRPr>
          </a:p>
        </p:txBody>
      </p:sp>
      <p:sp>
        <p:nvSpPr>
          <p:cNvPr id="111" name="Google Shape;111;p16"/>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12" name="Google Shape;112;p16"/>
          <p:cNvGrpSpPr/>
          <p:nvPr/>
        </p:nvGrpSpPr>
        <p:grpSpPr>
          <a:xfrm>
            <a:off x="5613850" y="2773350"/>
            <a:ext cx="3164251" cy="1830824"/>
            <a:chOff x="5613850" y="2619800"/>
            <a:chExt cx="3164251" cy="1830824"/>
          </a:xfrm>
        </p:grpSpPr>
        <p:pic>
          <p:nvPicPr>
            <p:cNvPr id="113" name="Google Shape;113;p16"/>
            <p:cNvPicPr preferRelativeResize="0"/>
            <p:nvPr/>
          </p:nvPicPr>
          <p:blipFill>
            <a:blip r:embed="rId3">
              <a:alphaModFix/>
            </a:blip>
            <a:stretch>
              <a:fillRect/>
            </a:stretch>
          </p:blipFill>
          <p:spPr>
            <a:xfrm>
              <a:off x="5613850" y="2619800"/>
              <a:ext cx="3164251" cy="1830824"/>
            </a:xfrm>
            <a:prstGeom prst="rect">
              <a:avLst/>
            </a:prstGeom>
            <a:noFill/>
            <a:ln>
              <a:noFill/>
            </a:ln>
          </p:spPr>
        </p:pic>
        <p:sp>
          <p:nvSpPr>
            <p:cNvPr id="114" name="Google Shape;114;p16"/>
            <p:cNvSpPr/>
            <p:nvPr/>
          </p:nvSpPr>
          <p:spPr>
            <a:xfrm>
              <a:off x="5692975" y="3598550"/>
              <a:ext cx="3006000" cy="26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nvSpPr>
          <p:spPr>
            <a:xfrm>
              <a:off x="8171275" y="3190850"/>
              <a:ext cx="5277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Merriweather Sans"/>
                  <a:ea typeface="Merriweather Sans"/>
                  <a:cs typeface="Merriweather Sans"/>
                  <a:sym typeface="Merriweather Sans"/>
                </a:rPr>
                <a:t>EVO</a:t>
              </a:r>
              <a:endParaRPr b="1" sz="1200">
                <a:solidFill>
                  <a:srgbClr val="FF0000"/>
                </a:solidFill>
                <a:latin typeface="Merriweather Sans"/>
                <a:ea typeface="Merriweather Sans"/>
                <a:cs typeface="Merriweather Sans"/>
                <a:sym typeface="Merriweather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855300" y="0"/>
            <a:ext cx="7433400" cy="1017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Risk Exposure Analysis</a:t>
            </a:r>
            <a:endParaRPr/>
          </a:p>
          <a:p>
            <a:pPr indent="-381000" lvl="0" marL="457200" rtl="0" algn="ctr">
              <a:spcBef>
                <a:spcPts val="0"/>
              </a:spcBef>
              <a:spcAft>
                <a:spcPts val="0"/>
              </a:spcAft>
              <a:buSzPts val="2400"/>
              <a:buChar char="-"/>
            </a:pPr>
            <a:r>
              <a:rPr lang="en"/>
              <a:t>Fama French Three-Factor Model</a:t>
            </a:r>
            <a:endParaRPr/>
          </a:p>
        </p:txBody>
      </p:sp>
      <p:sp>
        <p:nvSpPr>
          <p:cNvPr id="121" name="Google Shape;121;p17"/>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22" name="Google Shape;122;p17"/>
          <p:cNvGrpSpPr/>
          <p:nvPr/>
        </p:nvGrpSpPr>
        <p:grpSpPr>
          <a:xfrm>
            <a:off x="6025274" y="1271562"/>
            <a:ext cx="3070714" cy="3750038"/>
            <a:chOff x="216249" y="1271562"/>
            <a:chExt cx="3070714" cy="3750038"/>
          </a:xfrm>
        </p:grpSpPr>
        <p:grpSp>
          <p:nvGrpSpPr>
            <p:cNvPr id="123" name="Google Shape;123;p17"/>
            <p:cNvGrpSpPr/>
            <p:nvPr/>
          </p:nvGrpSpPr>
          <p:grpSpPr>
            <a:xfrm>
              <a:off x="216249" y="1271562"/>
              <a:ext cx="3070714" cy="1861558"/>
              <a:chOff x="220875" y="1713050"/>
              <a:chExt cx="3935300" cy="2514600"/>
            </a:xfrm>
          </p:grpSpPr>
          <p:grpSp>
            <p:nvGrpSpPr>
              <p:cNvPr id="124" name="Google Shape;124;p17"/>
              <p:cNvGrpSpPr/>
              <p:nvPr/>
            </p:nvGrpSpPr>
            <p:grpSpPr>
              <a:xfrm>
                <a:off x="220875" y="1713050"/>
                <a:ext cx="3935300" cy="2514600"/>
                <a:chOff x="403200" y="1713050"/>
                <a:chExt cx="3935300" cy="2514600"/>
              </a:xfrm>
            </p:grpSpPr>
            <p:pic>
              <p:nvPicPr>
                <p:cNvPr id="125" name="Google Shape;125;p17"/>
                <p:cNvPicPr preferRelativeResize="0"/>
                <p:nvPr/>
              </p:nvPicPr>
              <p:blipFill>
                <a:blip r:embed="rId3">
                  <a:alphaModFix/>
                </a:blip>
                <a:stretch>
                  <a:fillRect/>
                </a:stretch>
              </p:blipFill>
              <p:spPr>
                <a:xfrm>
                  <a:off x="403200" y="1713050"/>
                  <a:ext cx="1296300" cy="2514600"/>
                </a:xfrm>
                <a:prstGeom prst="rect">
                  <a:avLst/>
                </a:prstGeom>
                <a:noFill/>
                <a:ln>
                  <a:noFill/>
                </a:ln>
              </p:spPr>
            </p:pic>
            <p:pic>
              <p:nvPicPr>
                <p:cNvPr id="126" name="Google Shape;126;p17"/>
                <p:cNvPicPr preferRelativeResize="0"/>
                <p:nvPr/>
              </p:nvPicPr>
              <p:blipFill>
                <a:blip r:embed="rId4">
                  <a:alphaModFix/>
                </a:blip>
                <a:stretch>
                  <a:fillRect/>
                </a:stretch>
              </p:blipFill>
              <p:spPr>
                <a:xfrm>
                  <a:off x="1699500" y="1713050"/>
                  <a:ext cx="1296300" cy="2514600"/>
                </a:xfrm>
                <a:prstGeom prst="rect">
                  <a:avLst/>
                </a:prstGeom>
                <a:noFill/>
                <a:ln>
                  <a:noFill/>
                </a:ln>
              </p:spPr>
            </p:pic>
            <p:pic>
              <p:nvPicPr>
                <p:cNvPr id="127" name="Google Shape;127;p17"/>
                <p:cNvPicPr preferRelativeResize="0"/>
                <p:nvPr/>
              </p:nvPicPr>
              <p:blipFill>
                <a:blip r:embed="rId5">
                  <a:alphaModFix/>
                </a:blip>
                <a:stretch>
                  <a:fillRect/>
                </a:stretch>
              </p:blipFill>
              <p:spPr>
                <a:xfrm>
                  <a:off x="2995800" y="1713050"/>
                  <a:ext cx="1342700" cy="2514600"/>
                </a:xfrm>
                <a:prstGeom prst="rect">
                  <a:avLst/>
                </a:prstGeom>
                <a:noFill/>
                <a:ln>
                  <a:noFill/>
                </a:ln>
              </p:spPr>
            </p:pic>
          </p:grpSp>
          <p:sp>
            <p:nvSpPr>
              <p:cNvPr id="128" name="Google Shape;128;p17"/>
              <p:cNvSpPr/>
              <p:nvPr/>
            </p:nvSpPr>
            <p:spPr>
              <a:xfrm>
                <a:off x="738900" y="1948000"/>
                <a:ext cx="316800" cy="17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2068525" y="1948000"/>
                <a:ext cx="316800" cy="17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2068525" y="3806250"/>
                <a:ext cx="316800" cy="17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3373250" y="3806250"/>
                <a:ext cx="316800" cy="17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7"/>
            <p:cNvGrpSpPr/>
            <p:nvPr/>
          </p:nvGrpSpPr>
          <p:grpSpPr>
            <a:xfrm>
              <a:off x="216288" y="3159951"/>
              <a:ext cx="3070646" cy="1861650"/>
              <a:chOff x="0" y="0"/>
              <a:chExt cx="10617725" cy="2362200"/>
            </a:xfrm>
          </p:grpSpPr>
          <p:pic>
            <p:nvPicPr>
              <p:cNvPr id="133" name="Google Shape;133;p17"/>
              <p:cNvPicPr preferRelativeResize="0"/>
              <p:nvPr/>
            </p:nvPicPr>
            <p:blipFill>
              <a:blip r:embed="rId6">
                <a:alphaModFix/>
              </a:blip>
              <a:stretch>
                <a:fillRect/>
              </a:stretch>
            </p:blipFill>
            <p:spPr>
              <a:xfrm>
                <a:off x="0" y="0"/>
                <a:ext cx="3524250" cy="2362200"/>
              </a:xfrm>
              <a:prstGeom prst="rect">
                <a:avLst/>
              </a:prstGeom>
              <a:noFill/>
              <a:ln>
                <a:noFill/>
              </a:ln>
            </p:spPr>
          </p:pic>
          <p:pic>
            <p:nvPicPr>
              <p:cNvPr id="134" name="Google Shape;134;p17"/>
              <p:cNvPicPr preferRelativeResize="0"/>
              <p:nvPr/>
            </p:nvPicPr>
            <p:blipFill>
              <a:blip r:embed="rId7">
                <a:alphaModFix/>
              </a:blip>
              <a:stretch>
                <a:fillRect/>
              </a:stretch>
            </p:blipFill>
            <p:spPr>
              <a:xfrm>
                <a:off x="7093475" y="0"/>
                <a:ext cx="3524250" cy="2362200"/>
              </a:xfrm>
              <a:prstGeom prst="rect">
                <a:avLst/>
              </a:prstGeom>
              <a:noFill/>
              <a:ln>
                <a:noFill/>
              </a:ln>
            </p:spPr>
          </p:pic>
          <p:pic>
            <p:nvPicPr>
              <p:cNvPr id="135" name="Google Shape;135;p17"/>
              <p:cNvPicPr preferRelativeResize="0"/>
              <p:nvPr/>
            </p:nvPicPr>
            <p:blipFill>
              <a:blip r:embed="rId8">
                <a:alphaModFix/>
              </a:blip>
              <a:stretch>
                <a:fillRect/>
              </a:stretch>
            </p:blipFill>
            <p:spPr>
              <a:xfrm>
                <a:off x="3473975" y="0"/>
                <a:ext cx="3619500" cy="2362200"/>
              </a:xfrm>
              <a:prstGeom prst="rect">
                <a:avLst/>
              </a:prstGeom>
              <a:noFill/>
              <a:ln>
                <a:noFill/>
              </a:ln>
            </p:spPr>
          </p:pic>
        </p:grpSp>
      </p:grpSp>
      <p:pic>
        <p:nvPicPr>
          <p:cNvPr id="136" name="Google Shape;136;p17"/>
          <p:cNvPicPr preferRelativeResize="0"/>
          <p:nvPr/>
        </p:nvPicPr>
        <p:blipFill>
          <a:blip r:embed="rId9">
            <a:alphaModFix/>
          </a:blip>
          <a:stretch>
            <a:fillRect/>
          </a:stretch>
        </p:blipFill>
        <p:spPr>
          <a:xfrm>
            <a:off x="3612650" y="2791925"/>
            <a:ext cx="2474475" cy="2040625"/>
          </a:xfrm>
          <a:prstGeom prst="rect">
            <a:avLst/>
          </a:prstGeom>
          <a:noFill/>
          <a:ln>
            <a:noFill/>
          </a:ln>
        </p:spPr>
      </p:pic>
      <p:sp>
        <p:nvSpPr>
          <p:cNvPr id="137" name="Google Shape;137;p17"/>
          <p:cNvSpPr txBox="1"/>
          <p:nvPr>
            <p:ph idx="1" type="body"/>
          </p:nvPr>
        </p:nvSpPr>
        <p:spPr>
          <a:xfrm>
            <a:off x="212200" y="1142850"/>
            <a:ext cx="5459100" cy="3750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200"/>
              <a:t>Run </a:t>
            </a:r>
            <a:r>
              <a:rPr b="1" lang="en" sz="1200">
                <a:latin typeface="Merriweather Sans"/>
                <a:ea typeface="Merriweather Sans"/>
                <a:cs typeface="Merriweather Sans"/>
                <a:sym typeface="Merriweather Sans"/>
              </a:rPr>
              <a:t>FF three factor model regression</a:t>
            </a:r>
            <a:r>
              <a:rPr b="1" lang="en" sz="1200"/>
              <a:t> on 1923 unique companies</a:t>
            </a:r>
            <a:endParaRPr b="1" sz="1200"/>
          </a:p>
          <a:p>
            <a:pPr indent="-304800" lvl="0" marL="457200" rtl="0" algn="l">
              <a:spcBef>
                <a:spcPts val="800"/>
              </a:spcBef>
              <a:spcAft>
                <a:spcPts val="0"/>
              </a:spcAft>
              <a:buSzPts val="1200"/>
              <a:buChar char="●"/>
            </a:pPr>
            <a:r>
              <a:rPr b="1" lang="en" sz="1200"/>
              <a:t>RET -rf = ɑ + β*mktrf + s*smb + h*hml + e</a:t>
            </a:r>
            <a:endParaRPr b="1" sz="1200"/>
          </a:p>
          <a:p>
            <a:pPr indent="0" lvl="0" marL="0" rtl="0" algn="l">
              <a:spcBef>
                <a:spcPts val="800"/>
              </a:spcBef>
              <a:spcAft>
                <a:spcPts val="0"/>
              </a:spcAft>
              <a:buClr>
                <a:schemeClr val="dk1"/>
              </a:buClr>
              <a:buSzPts val="1100"/>
              <a:buFont typeface="Arial"/>
              <a:buNone/>
            </a:pPr>
            <a:r>
              <a:rPr b="1" lang="en" sz="1200"/>
              <a:t>Output: </a:t>
            </a:r>
            <a:r>
              <a:rPr b="1" lang="en" sz="1200">
                <a:latin typeface="Merriweather Sans"/>
                <a:ea typeface="Merriweather Sans"/>
                <a:cs typeface="Merriweather Sans"/>
                <a:sym typeface="Merriweather Sans"/>
              </a:rPr>
              <a:t>1923 obs, 7 columns </a:t>
            </a:r>
            <a:r>
              <a:rPr b="1" lang="en" sz="1200"/>
              <a:t>- Ticker, R2, AdjR2, constant, mktrf, smb, hml </a:t>
            </a:r>
            <a:endParaRPr b="1" sz="1200"/>
          </a:p>
          <a:p>
            <a:pPr indent="0" lvl="0" marL="0" rtl="0" algn="l">
              <a:spcBef>
                <a:spcPts val="800"/>
              </a:spcBef>
              <a:spcAft>
                <a:spcPts val="0"/>
              </a:spcAft>
              <a:buClr>
                <a:schemeClr val="dk1"/>
              </a:buClr>
              <a:buSzPts val="1100"/>
              <a:buFont typeface="Arial"/>
              <a:buNone/>
            </a:pPr>
            <a:r>
              <a:rPr b="1" lang="en" sz="1200">
                <a:latin typeface="Merriweather Sans"/>
                <a:ea typeface="Merriweather Sans"/>
                <a:cs typeface="Merriweather Sans"/>
                <a:sym typeface="Merriweather Sans"/>
              </a:rPr>
              <a:t>Missing values</a:t>
            </a:r>
            <a:endParaRPr b="1" sz="1200">
              <a:latin typeface="Merriweather Sans"/>
              <a:ea typeface="Merriweather Sans"/>
              <a:cs typeface="Merriweather Sans"/>
              <a:sym typeface="Merriweather Sans"/>
            </a:endParaRPr>
          </a:p>
          <a:p>
            <a:pPr indent="-304800" lvl="0" marL="457200" rtl="0" algn="l">
              <a:spcBef>
                <a:spcPts val="800"/>
              </a:spcBef>
              <a:spcAft>
                <a:spcPts val="0"/>
              </a:spcAft>
              <a:buSzPts val="1200"/>
              <a:buChar char="●"/>
            </a:pPr>
            <a:r>
              <a:rPr b="1" lang="en" sz="1200"/>
              <a:t>AdjR2(4): </a:t>
            </a:r>
            <a:r>
              <a:rPr b="1" lang="en" sz="1200">
                <a:solidFill>
                  <a:schemeClr val="accent4"/>
                </a:solidFill>
                <a:latin typeface="Merriweather Sans"/>
                <a:ea typeface="Merriweather Sans"/>
                <a:cs typeface="Merriweather Sans"/>
                <a:sym typeface="Merriweather Sans"/>
              </a:rPr>
              <a:t>N &lt;= p−1 → undefined</a:t>
            </a:r>
            <a:endParaRPr b="1" sz="1200">
              <a:solidFill>
                <a:schemeClr val="accent4"/>
              </a:solidFill>
              <a:latin typeface="Merriweather Sans"/>
              <a:ea typeface="Merriweather Sans"/>
              <a:cs typeface="Merriweather Sans"/>
              <a:sym typeface="Merriweather Sans"/>
            </a:endParaRPr>
          </a:p>
          <a:p>
            <a:pPr indent="-304800" lvl="0" marL="457200" rtl="0" algn="l">
              <a:spcBef>
                <a:spcPts val="0"/>
              </a:spcBef>
              <a:spcAft>
                <a:spcPts val="0"/>
              </a:spcAft>
              <a:buSzPts val="1200"/>
              <a:buChar char="●"/>
            </a:pPr>
            <a:r>
              <a:rPr b="1" lang="en" sz="1200"/>
              <a:t>Constant(3): </a:t>
            </a:r>
            <a:r>
              <a:rPr b="1" lang="en" sz="1200">
                <a:solidFill>
                  <a:schemeClr val="accent4"/>
                </a:solidFill>
                <a:latin typeface="Merriweather Sans"/>
                <a:ea typeface="Merriweather Sans"/>
                <a:cs typeface="Merriweather Sans"/>
                <a:sym typeface="Merriweather Sans"/>
              </a:rPr>
              <a:t>only 1 observation</a:t>
            </a:r>
            <a:endParaRPr b="1" sz="1200">
              <a:solidFill>
                <a:schemeClr val="accent4"/>
              </a:solidFill>
              <a:latin typeface="Merriweather Sans"/>
              <a:ea typeface="Merriweather Sans"/>
              <a:cs typeface="Merriweather Sans"/>
              <a:sym typeface="Merriweather Sans"/>
            </a:endParaRPr>
          </a:p>
          <a:p>
            <a:pPr indent="0" lvl="0" marL="0" rtl="0" algn="l">
              <a:spcBef>
                <a:spcPts val="800"/>
              </a:spcBef>
              <a:spcAft>
                <a:spcPts val="0"/>
              </a:spcAft>
              <a:buNone/>
            </a:pPr>
            <a:r>
              <a:rPr b="1" lang="en" sz="1200">
                <a:latin typeface="Merriweather Sans"/>
                <a:ea typeface="Merriweather Sans"/>
                <a:cs typeface="Merriweather Sans"/>
                <a:sym typeface="Merriweather Sans"/>
              </a:rPr>
              <a:t>Outliers: Winsorization</a:t>
            </a:r>
            <a:endParaRPr b="1" sz="1200">
              <a:latin typeface="Merriweather Sans"/>
              <a:ea typeface="Merriweather Sans"/>
              <a:cs typeface="Merriweather Sans"/>
              <a:sym typeface="Merriweather Sans"/>
            </a:endParaRPr>
          </a:p>
          <a:p>
            <a:pPr indent="0" lvl="0" marL="0" rtl="0" algn="l">
              <a:spcBef>
                <a:spcPts val="800"/>
              </a:spcBef>
              <a:spcAft>
                <a:spcPts val="0"/>
              </a:spcAft>
              <a:buNone/>
            </a:pPr>
            <a:r>
              <a:rPr b="1" lang="en" sz="1200">
                <a:latin typeface="Merriweather Sans"/>
                <a:ea typeface="Merriweather Sans"/>
                <a:cs typeface="Merriweather Sans"/>
                <a:sym typeface="Merriweather Sans"/>
              </a:rPr>
              <a:t>Risk-exposure factors</a:t>
            </a:r>
            <a:endParaRPr b="1" sz="1200">
              <a:latin typeface="Merriweather Sans"/>
              <a:ea typeface="Merriweather Sans"/>
              <a:cs typeface="Merriweather Sans"/>
              <a:sym typeface="Merriweather Sans"/>
            </a:endParaRPr>
          </a:p>
          <a:p>
            <a:pPr indent="-304800" lvl="0" marL="457200" rtl="0" algn="l">
              <a:spcBef>
                <a:spcPts val="800"/>
              </a:spcBef>
              <a:spcAft>
                <a:spcPts val="0"/>
              </a:spcAft>
              <a:buSzPts val="1200"/>
              <a:buChar char="●"/>
            </a:pPr>
            <a:r>
              <a:rPr b="1" lang="en" sz="1200"/>
              <a:t>Mktrf: exposure to the overall market</a:t>
            </a:r>
            <a:endParaRPr b="1" sz="1200"/>
          </a:p>
          <a:p>
            <a:pPr indent="-304800" lvl="0" marL="457200" rtl="0" algn="l">
              <a:spcBef>
                <a:spcPts val="0"/>
              </a:spcBef>
              <a:spcAft>
                <a:spcPts val="0"/>
              </a:spcAft>
              <a:buSzPts val="1200"/>
              <a:buChar char="●"/>
            </a:pPr>
            <a:r>
              <a:rPr b="1" lang="en" sz="1200"/>
              <a:t>Smb: exposure to small cap stocks</a:t>
            </a:r>
            <a:endParaRPr b="1" sz="1200"/>
          </a:p>
          <a:p>
            <a:pPr indent="-304800" lvl="0" marL="457200" rtl="0" algn="l">
              <a:spcBef>
                <a:spcPts val="0"/>
              </a:spcBef>
              <a:spcAft>
                <a:spcPts val="0"/>
              </a:spcAft>
              <a:buSzPts val="1200"/>
              <a:buChar char="●"/>
            </a:pPr>
            <a:r>
              <a:rPr b="1" lang="en" sz="1200"/>
              <a:t>Hml: exposure to value stocks</a:t>
            </a:r>
            <a:endParaRPr b="1" sz="1200"/>
          </a:p>
        </p:txBody>
      </p:sp>
      <p:sp>
        <p:nvSpPr>
          <p:cNvPr id="138" name="Google Shape;138;p17"/>
          <p:cNvSpPr txBox="1"/>
          <p:nvPr/>
        </p:nvSpPr>
        <p:spPr>
          <a:xfrm>
            <a:off x="3612575" y="2514200"/>
            <a:ext cx="150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erriweather Sans Medium"/>
                <a:ea typeface="Merriweather Sans Medium"/>
                <a:cs typeface="Merriweather Sans Medium"/>
                <a:sym typeface="Merriweather Sans Medium"/>
              </a:rPr>
              <a:t>Final distribution</a:t>
            </a:r>
            <a:endParaRPr sz="1000">
              <a:solidFill>
                <a:schemeClr val="dk1"/>
              </a:solidFill>
              <a:latin typeface="Merriweather Sans Medium"/>
              <a:ea typeface="Merriweather Sans Medium"/>
              <a:cs typeface="Merriweather Sans Medium"/>
              <a:sym typeface="Merriweather Sans Medium"/>
            </a:endParaRPr>
          </a:p>
        </p:txBody>
      </p:sp>
      <p:sp>
        <p:nvSpPr>
          <p:cNvPr id="139" name="Google Shape;139;p17"/>
          <p:cNvSpPr txBox="1"/>
          <p:nvPr/>
        </p:nvSpPr>
        <p:spPr>
          <a:xfrm>
            <a:off x="6087113" y="932850"/>
            <a:ext cx="254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erriweather Sans Medium"/>
                <a:ea typeface="Merriweather Sans Medium"/>
                <a:cs typeface="Merriweather Sans Medium"/>
                <a:sym typeface="Merriweather Sans Medium"/>
              </a:rPr>
              <a:t>Handling outliers</a:t>
            </a:r>
            <a:endParaRPr sz="1000">
              <a:latin typeface="Merriweather Sans Medium"/>
              <a:ea typeface="Merriweather Sans Medium"/>
              <a:cs typeface="Merriweather Sans Medium"/>
              <a:sym typeface="Merriweather Sans Medium"/>
            </a:endParaRPr>
          </a:p>
        </p:txBody>
      </p:sp>
      <p:sp>
        <p:nvSpPr>
          <p:cNvPr id="140" name="Google Shape;140;p17"/>
          <p:cNvSpPr/>
          <p:nvPr/>
        </p:nvSpPr>
        <p:spPr>
          <a:xfrm>
            <a:off x="3612575" y="3273125"/>
            <a:ext cx="2474400" cy="21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nvSpPr>
        <p:spPr>
          <a:xfrm>
            <a:off x="4604775" y="3202925"/>
            <a:ext cx="1788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FF0000"/>
                </a:solidFill>
                <a:latin typeface="Merriweather Sans"/>
                <a:ea typeface="Merriweather Sans"/>
                <a:cs typeface="Merriweather Sans"/>
                <a:sym typeface="Merriweather Sans"/>
              </a:rPr>
              <a:t>&gt;1                     &gt;0                     &gt;0</a:t>
            </a:r>
            <a:endParaRPr b="1" sz="1100">
              <a:solidFill>
                <a:srgbClr val="FF0000"/>
              </a:solidFill>
              <a:latin typeface="Merriweather Sans"/>
              <a:ea typeface="Merriweather Sans"/>
              <a:cs typeface="Merriweather Sans"/>
              <a:sym typeface="Merriweather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7" name="Google Shape;147;p18"/>
          <p:cNvSpPr txBox="1"/>
          <p:nvPr>
            <p:ph idx="4294967295" type="body"/>
          </p:nvPr>
        </p:nvSpPr>
        <p:spPr>
          <a:xfrm>
            <a:off x="187075" y="754175"/>
            <a:ext cx="3933900" cy="279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latin typeface="Merriweather Sans"/>
                <a:ea typeface="Merriweather Sans"/>
                <a:cs typeface="Merriweather Sans"/>
                <a:sym typeface="Merriweather Sans"/>
              </a:rPr>
              <a:t>Financial report data </a:t>
            </a:r>
            <a:endParaRPr b="1" sz="1800">
              <a:latin typeface="Merriweather Sans"/>
              <a:ea typeface="Merriweather Sans"/>
              <a:cs typeface="Merriweather Sans"/>
              <a:sym typeface="Merriweather Sans"/>
            </a:endParaRPr>
          </a:p>
          <a:p>
            <a:pPr indent="0" lvl="0" marL="0" rtl="0" algn="l">
              <a:spcBef>
                <a:spcPts val="800"/>
              </a:spcBef>
              <a:spcAft>
                <a:spcPts val="0"/>
              </a:spcAft>
              <a:buNone/>
            </a:pPr>
            <a:r>
              <a:rPr b="1" lang="en" sz="1500">
                <a:solidFill>
                  <a:schemeClr val="accent4"/>
                </a:solidFill>
                <a:latin typeface="Merriweather Sans"/>
                <a:ea typeface="Merriweather Sans"/>
                <a:cs typeface="Merriweather Sans"/>
                <a:sym typeface="Merriweather Sans"/>
              </a:rPr>
              <a:t>Sample Size</a:t>
            </a:r>
            <a:endParaRPr b="1" sz="1500">
              <a:solidFill>
                <a:schemeClr val="accent4"/>
              </a:solidFill>
              <a:latin typeface="Merriweather Sans"/>
              <a:ea typeface="Merriweather Sans"/>
              <a:cs typeface="Merriweather Sans"/>
              <a:sym typeface="Merriweather Sans"/>
            </a:endParaRPr>
          </a:p>
          <a:p>
            <a:pPr indent="-304800" lvl="0" marL="457200" rtl="0" algn="l">
              <a:spcBef>
                <a:spcPts val="0"/>
              </a:spcBef>
              <a:spcAft>
                <a:spcPts val="0"/>
              </a:spcAft>
              <a:buSzPts val="1200"/>
              <a:buChar char="●"/>
            </a:pPr>
            <a:r>
              <a:rPr lang="en" sz="1200"/>
              <a:t>For the year of 2021</a:t>
            </a:r>
            <a:r>
              <a:rPr b="1" lang="en" sz="1200">
                <a:latin typeface="Merriweather Sans"/>
                <a:ea typeface="Merriweather Sans"/>
                <a:cs typeface="Merriweather Sans"/>
                <a:sym typeface="Merriweather Sans"/>
              </a:rPr>
              <a:t> </a:t>
            </a:r>
            <a:r>
              <a:rPr lang="en" sz="1200"/>
              <a:t>from 1886 companies</a:t>
            </a:r>
            <a:endParaRPr sz="1200"/>
          </a:p>
          <a:p>
            <a:pPr indent="-304800" lvl="0" marL="457200" rtl="0" algn="l">
              <a:spcBef>
                <a:spcPts val="0"/>
              </a:spcBef>
              <a:spcAft>
                <a:spcPts val="0"/>
              </a:spcAft>
              <a:buSzPts val="1200"/>
              <a:buChar char="●"/>
            </a:pPr>
            <a:r>
              <a:rPr b="1" lang="en" sz="1200">
                <a:latin typeface="Merriweather Sans"/>
                <a:ea typeface="Merriweather Sans"/>
                <a:cs typeface="Merriweather Sans"/>
                <a:sym typeface="Merriweather Sans"/>
              </a:rPr>
              <a:t>1886 observations</a:t>
            </a:r>
            <a:r>
              <a:rPr lang="en" sz="1200"/>
              <a:t> and 23 columns</a:t>
            </a:r>
            <a:endParaRPr sz="1200"/>
          </a:p>
          <a:p>
            <a:pPr indent="0" lvl="0" marL="0" rtl="0" algn="l">
              <a:spcBef>
                <a:spcPts val="1000"/>
              </a:spcBef>
              <a:spcAft>
                <a:spcPts val="0"/>
              </a:spcAft>
              <a:buNone/>
            </a:pPr>
            <a:r>
              <a:rPr b="1" lang="en" sz="1500">
                <a:solidFill>
                  <a:schemeClr val="accent4"/>
                </a:solidFill>
                <a:latin typeface="Merriweather Sans"/>
                <a:ea typeface="Merriweather Sans"/>
                <a:cs typeface="Merriweather Sans"/>
                <a:sym typeface="Merriweather Sans"/>
              </a:rPr>
              <a:t>Missing Values</a:t>
            </a:r>
            <a:endParaRPr b="1" sz="1500">
              <a:solidFill>
                <a:schemeClr val="accent4"/>
              </a:solidFill>
              <a:latin typeface="Merriweather Sans"/>
              <a:ea typeface="Merriweather Sans"/>
              <a:cs typeface="Merriweather Sans"/>
              <a:sym typeface="Merriweather Sans"/>
            </a:endParaRPr>
          </a:p>
          <a:p>
            <a:pPr indent="-304800" lvl="0" marL="457200" rtl="0" algn="l">
              <a:spcBef>
                <a:spcPts val="0"/>
              </a:spcBef>
              <a:spcAft>
                <a:spcPts val="0"/>
              </a:spcAft>
              <a:buSzPts val="1200"/>
              <a:buFont typeface="Merriweather Sans"/>
              <a:buChar char="●"/>
            </a:pPr>
            <a:r>
              <a:rPr lang="en" sz="1200">
                <a:latin typeface="Merriweather Sans"/>
                <a:ea typeface="Merriweather Sans"/>
                <a:cs typeface="Merriweather Sans"/>
                <a:sym typeface="Merriweather Sans"/>
              </a:rPr>
              <a:t>Linear Regression to predict missing values</a:t>
            </a:r>
            <a:endParaRPr sz="1200">
              <a:latin typeface="Merriweather Sans"/>
              <a:ea typeface="Merriweather Sans"/>
              <a:cs typeface="Merriweather Sans"/>
              <a:sym typeface="Merriweather Sans"/>
            </a:endParaRPr>
          </a:p>
        </p:txBody>
      </p:sp>
      <p:sp>
        <p:nvSpPr>
          <p:cNvPr id="148" name="Google Shape;148;p18"/>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149" name="Google Shape;149;p18"/>
          <p:cNvGraphicFramePr/>
          <p:nvPr/>
        </p:nvGraphicFramePr>
        <p:xfrm>
          <a:off x="257625" y="2674925"/>
          <a:ext cx="3000000" cy="3000000"/>
        </p:xfrm>
        <a:graphic>
          <a:graphicData uri="http://schemas.openxmlformats.org/drawingml/2006/table">
            <a:tbl>
              <a:tblPr>
                <a:noFill/>
                <a:tableStyleId>{7188A0D8-C2FB-4947-A9FF-0EFC11DE3858}</a:tableStyleId>
              </a:tblPr>
              <a:tblGrid>
                <a:gridCol w="670350"/>
                <a:gridCol w="695625"/>
                <a:gridCol w="519525"/>
                <a:gridCol w="1780675"/>
              </a:tblGrid>
              <a:tr h="362125">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Data</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Missing values</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Adj R2</a:t>
                      </a:r>
                      <a:endParaRPr sz="1000">
                        <a:latin typeface="Merriweather Sans"/>
                        <a:ea typeface="Merriweather Sans"/>
                        <a:cs typeface="Merriweather Sans"/>
                        <a:sym typeface="Merriweather Sans"/>
                      </a:endParaRPr>
                    </a:p>
                  </a:txBody>
                  <a:tcPr marT="0" marB="0" marR="0" marL="182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Independent variables</a:t>
                      </a:r>
                      <a:endParaRPr sz="1000">
                        <a:latin typeface="Merriweather Sans"/>
                        <a:ea typeface="Merriweather Sans"/>
                        <a:cs typeface="Merriweather Sans"/>
                        <a:sym typeface="Merriweather Sans"/>
                      </a:endParaRPr>
                    </a:p>
                  </a:txBody>
                  <a:tcPr marT="0" marB="0" marR="0" marL="1827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62125">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Current assets</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455</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0.84</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900">
                          <a:latin typeface="Merriweather Sans"/>
                          <a:ea typeface="Merriweather Sans"/>
                          <a:cs typeface="Merriweather Sans"/>
                          <a:sym typeface="Merriweather Sans"/>
                        </a:rPr>
                        <a:t>"at","sale"</a:t>
                      </a:r>
                      <a:r>
                        <a:rPr lang="en" sz="900">
                          <a:latin typeface="Merriweather Sans Light"/>
                          <a:ea typeface="Merriweather Sans Light"/>
                          <a:cs typeface="Merriweather Sans Light"/>
                          <a:sym typeface="Merriweather Sans Light"/>
                        </a:rPr>
                        <a:t>,"re","</a:t>
                      </a:r>
                      <a:r>
                        <a:rPr b="1" lang="en" sz="900">
                          <a:latin typeface="Merriweather Sans"/>
                          <a:ea typeface="Merriweather Sans"/>
                          <a:cs typeface="Merriweather Sans"/>
                          <a:sym typeface="Merriweather Sans"/>
                        </a:rPr>
                        <a:t>revt</a:t>
                      </a:r>
                      <a:r>
                        <a:rPr lang="en" sz="900">
                          <a:latin typeface="Merriweather Sans Light"/>
                          <a:ea typeface="Merriweather Sans Light"/>
                          <a:cs typeface="Merriweather Sans Light"/>
                          <a:sym typeface="Merriweather Sans Light"/>
                        </a:rPr>
                        <a:t>","</a:t>
                      </a:r>
                      <a:r>
                        <a:rPr b="1" lang="en" sz="900">
                          <a:latin typeface="Merriweather Sans"/>
                          <a:ea typeface="Merriweather Sans"/>
                          <a:cs typeface="Merriweather Sans"/>
                          <a:sym typeface="Merriweather Sans"/>
                        </a:rPr>
                        <a:t>che",'ni',</a:t>
                      </a:r>
                      <a:r>
                        <a:rPr lang="en" sz="900">
                          <a:latin typeface="Merriweather Sans Light"/>
                          <a:ea typeface="Merriweather Sans Light"/>
                          <a:cs typeface="Merriweather Sans Light"/>
                          <a:sym typeface="Merriweather Sans Light"/>
                        </a:rPr>
                        <a:t>'cogs','csho'</a:t>
                      </a:r>
                      <a:endParaRPr sz="900">
                        <a:latin typeface="Merriweather Sans Light"/>
                        <a:ea typeface="Merriweather Sans Light"/>
                        <a:cs typeface="Merriweather Sans Light"/>
                        <a:sym typeface="Merriweather Sans Light"/>
                      </a:endParaRPr>
                    </a:p>
                  </a:txBody>
                  <a:tcPr marT="0" marB="0" marR="0" marL="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62125">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Liabilities total</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5</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0.95</a:t>
                      </a:r>
                      <a:r>
                        <a:rPr lang="en" sz="1000">
                          <a:latin typeface="Merriweather Sans"/>
                          <a:ea typeface="Merriweather Sans"/>
                          <a:cs typeface="Merriweather Sans"/>
                          <a:sym typeface="Merriweather Sans"/>
                        </a:rPr>
                        <a:t>4</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900">
                          <a:latin typeface="Merriweather Sans"/>
                          <a:ea typeface="Merriweather Sans"/>
                          <a:cs typeface="Merriweather Sans"/>
                          <a:sym typeface="Merriweather Sans"/>
                        </a:rPr>
                        <a:t>"at","sale"</a:t>
                      </a:r>
                      <a:r>
                        <a:rPr lang="en" sz="900">
                          <a:latin typeface="Merriweather Sans Light"/>
                          <a:ea typeface="Merriweather Sans Light"/>
                          <a:cs typeface="Merriweather Sans Light"/>
                          <a:sym typeface="Merriweather Sans Light"/>
                        </a:rPr>
                        <a:t>,"re","revt","che",'ni','cogs','csho'</a:t>
                      </a:r>
                      <a:endParaRPr sz="900">
                        <a:latin typeface="Merriweather Sans Light"/>
                        <a:ea typeface="Merriweather Sans Light"/>
                        <a:cs typeface="Merriweather Sans Light"/>
                        <a:sym typeface="Merriweather Sans Light"/>
                      </a:endParaRPr>
                    </a:p>
                  </a:txBody>
                  <a:tcPr marT="0" marB="0" marR="0" marL="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62125">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Current liabilities</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455</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0.813</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900">
                          <a:latin typeface="Merriweather Sans Light"/>
                          <a:ea typeface="Merriweather Sans Light"/>
                          <a:cs typeface="Merriweather Sans Light"/>
                          <a:sym typeface="Merriweather Sans Light"/>
                        </a:rPr>
                        <a:t>"</a:t>
                      </a:r>
                      <a:r>
                        <a:rPr b="1" lang="en" sz="900">
                          <a:latin typeface="Merriweather Sans"/>
                          <a:ea typeface="Merriweather Sans"/>
                          <a:cs typeface="Merriweather Sans"/>
                          <a:sym typeface="Merriweather Sans"/>
                        </a:rPr>
                        <a:t>lt","at","revt</a:t>
                      </a:r>
                      <a:r>
                        <a:rPr lang="en" sz="900">
                          <a:latin typeface="Merriweather Sans Light"/>
                          <a:ea typeface="Merriweather Sans Light"/>
                          <a:cs typeface="Merriweather Sans Light"/>
                          <a:sym typeface="Merriweather Sans Light"/>
                        </a:rPr>
                        <a:t>","sale","che",'csho','ceq','ebit'</a:t>
                      </a:r>
                      <a:endParaRPr sz="900">
                        <a:latin typeface="Merriweather Sans Light"/>
                        <a:ea typeface="Merriweather Sans Light"/>
                        <a:cs typeface="Merriweather Sans Light"/>
                        <a:sym typeface="Merriweather Sans Light"/>
                      </a:endParaRPr>
                    </a:p>
                  </a:txBody>
                  <a:tcPr marT="0" marB="0" marR="0" marL="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238975">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Cash</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29</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0.922</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900">
                          <a:latin typeface="Merriweather Sans"/>
                          <a:ea typeface="Merriweather Sans"/>
                          <a:cs typeface="Merriweather Sans"/>
                          <a:sym typeface="Merriweather Sans"/>
                        </a:rPr>
                        <a:t>"che",</a:t>
                      </a:r>
                      <a:r>
                        <a:rPr lang="en" sz="900">
                          <a:latin typeface="Merriweather Sans Light"/>
                          <a:ea typeface="Merriweather Sans Light"/>
                          <a:cs typeface="Merriweather Sans Light"/>
                          <a:sym typeface="Merriweather Sans Light"/>
                        </a:rPr>
                        <a:t>"ni","ebit"</a:t>
                      </a:r>
                      <a:endParaRPr sz="900">
                        <a:latin typeface="Merriweather Sans Light"/>
                        <a:ea typeface="Merriweather Sans Light"/>
                        <a:cs typeface="Merriweather Sans Light"/>
                        <a:sym typeface="Merriweather Sans Light"/>
                      </a:endParaRPr>
                    </a:p>
                  </a:txBody>
                  <a:tcPr marT="0" marB="0" marR="0" marL="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455250">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Inventory total</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34</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Merriweather Sans"/>
                          <a:ea typeface="Merriweather Sans"/>
                          <a:cs typeface="Merriweather Sans"/>
                          <a:sym typeface="Merriweather Sans"/>
                        </a:rPr>
                        <a:t>0.609</a:t>
                      </a:r>
                      <a:endParaRPr sz="1000">
                        <a:latin typeface="Merriweather Sans"/>
                        <a:ea typeface="Merriweather Sans"/>
                        <a:cs typeface="Merriweather Sans"/>
                        <a:sym typeface="Merriweather Sans"/>
                      </a:endParaRPr>
                    </a:p>
                  </a:txBody>
                  <a:tcPr marT="0" marB="0" marR="0" marL="27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900">
                          <a:latin typeface="Merriweather Sans"/>
                          <a:ea typeface="Merriweather Sans"/>
                          <a:cs typeface="Merriweather Sans"/>
                          <a:sym typeface="Merriweather Sans"/>
                        </a:rPr>
                        <a:t>"at","lt",'act','lct',"</a:t>
                      </a:r>
                      <a:r>
                        <a:rPr lang="en" sz="900">
                          <a:latin typeface="Merriweather Sans Light"/>
                          <a:ea typeface="Merriweather Sans Light"/>
                          <a:cs typeface="Merriweather Sans Light"/>
                          <a:sym typeface="Merriweather Sans Light"/>
                        </a:rPr>
                        <a:t>che",'csho','seq','sale','ebit',</a:t>
                      </a:r>
                      <a:r>
                        <a:rPr b="1" lang="en" sz="900">
                          <a:latin typeface="Merriweather Sans"/>
                          <a:ea typeface="Merriweather Sans"/>
                          <a:cs typeface="Merriweather Sans"/>
                          <a:sym typeface="Merriweather Sans"/>
                        </a:rPr>
                        <a:t>"cogs",'mkvalt'</a:t>
                      </a:r>
                      <a:endParaRPr b="1" sz="900">
                        <a:latin typeface="Merriweather Sans"/>
                        <a:ea typeface="Merriweather Sans"/>
                        <a:cs typeface="Merriweather Sans"/>
                        <a:sym typeface="Merriweather Sans"/>
                      </a:endParaRPr>
                    </a:p>
                  </a:txBody>
                  <a:tcPr marT="0" marB="0" marR="0" marL="0">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bl>
          </a:graphicData>
        </a:graphic>
      </p:graphicFrame>
      <p:sp>
        <p:nvSpPr>
          <p:cNvPr id="150" name="Google Shape;150;p18"/>
          <p:cNvSpPr txBox="1"/>
          <p:nvPr/>
        </p:nvSpPr>
        <p:spPr>
          <a:xfrm>
            <a:off x="4433475" y="6250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sz="1800">
                <a:solidFill>
                  <a:schemeClr val="dk1"/>
                </a:solidFill>
                <a:latin typeface="Merriweather Sans"/>
                <a:ea typeface="Merriweather Sans"/>
                <a:cs typeface="Merriweather Sans"/>
                <a:sym typeface="Merriweather Sans"/>
              </a:rPr>
              <a:t>Financial ratios</a:t>
            </a:r>
            <a:endParaRPr sz="1600"/>
          </a:p>
        </p:txBody>
      </p:sp>
      <p:sp>
        <p:nvSpPr>
          <p:cNvPr id="151" name="Google Shape;151;p18"/>
          <p:cNvSpPr txBox="1"/>
          <p:nvPr>
            <p:ph type="title"/>
          </p:nvPr>
        </p:nvSpPr>
        <p:spPr>
          <a:xfrm>
            <a:off x="855250" y="-41000"/>
            <a:ext cx="7433400" cy="73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Financial Ratio Analysis</a:t>
            </a:r>
            <a:endParaRPr/>
          </a:p>
        </p:txBody>
      </p:sp>
      <p:grpSp>
        <p:nvGrpSpPr>
          <p:cNvPr id="152" name="Google Shape;152;p18"/>
          <p:cNvGrpSpPr/>
          <p:nvPr/>
        </p:nvGrpSpPr>
        <p:grpSpPr>
          <a:xfrm>
            <a:off x="4060643" y="884177"/>
            <a:ext cx="242518" cy="3552488"/>
            <a:chOff x="3788219" y="1768566"/>
            <a:chExt cx="306171" cy="4079100"/>
          </a:xfrm>
        </p:grpSpPr>
        <p:cxnSp>
          <p:nvCxnSpPr>
            <p:cNvPr id="153" name="Google Shape;153;p18"/>
            <p:cNvCxnSpPr/>
            <p:nvPr/>
          </p:nvCxnSpPr>
          <p:spPr>
            <a:xfrm>
              <a:off x="3941305" y="1768566"/>
              <a:ext cx="0" cy="4079100"/>
            </a:xfrm>
            <a:prstGeom prst="straightConnector1">
              <a:avLst/>
            </a:prstGeom>
            <a:noFill/>
            <a:ln cap="rnd" cmpd="sng" w="9525">
              <a:solidFill>
                <a:srgbClr val="9A9A9A"/>
              </a:solidFill>
              <a:prstDash val="solid"/>
              <a:round/>
              <a:headEnd len="sm" w="sm" type="none"/>
              <a:tailEnd len="sm" w="sm" type="none"/>
            </a:ln>
          </p:spPr>
        </p:cxnSp>
        <p:grpSp>
          <p:nvGrpSpPr>
            <p:cNvPr id="154" name="Google Shape;154;p18"/>
            <p:cNvGrpSpPr/>
            <p:nvPr/>
          </p:nvGrpSpPr>
          <p:grpSpPr>
            <a:xfrm>
              <a:off x="3788219" y="3654651"/>
              <a:ext cx="306171" cy="306910"/>
              <a:chOff x="3782869" y="3521097"/>
              <a:chExt cx="306171" cy="306910"/>
            </a:xfrm>
          </p:grpSpPr>
          <p:sp>
            <p:nvSpPr>
              <p:cNvPr id="155" name="Google Shape;155;p18"/>
              <p:cNvSpPr/>
              <p:nvPr/>
            </p:nvSpPr>
            <p:spPr>
              <a:xfrm>
                <a:off x="3782869" y="3521097"/>
                <a:ext cx="306171" cy="306910"/>
              </a:xfrm>
              <a:custGeom>
                <a:rect b="b" l="l" r="r" t="t"/>
                <a:pathLst>
                  <a:path extrusionOk="0" h="1052" w="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accent3"/>
              </a:solidFill>
              <a:ln cap="flat" cmpd="sng" w="9525">
                <a:solidFill>
                  <a:srgbClr val="EBF1EE"/>
                </a:solidFill>
                <a:prstDash val="solid"/>
                <a:round/>
                <a:headEnd len="sm" w="sm" type="none"/>
                <a:tailEnd len="sm" w="sm" type="none"/>
              </a:ln>
            </p:spPr>
            <p:txBody>
              <a:bodyPr anchorCtr="0" anchor="t" bIns="44300" lIns="88625" spcFirstLastPara="1" rIns="88625" wrap="square" tIns="44300">
                <a:noAutofit/>
              </a:bodyPr>
              <a:lstStyle/>
              <a:p>
                <a:pPr indent="0" lvl="0" marL="0" marR="0" rtl="0" algn="l">
                  <a:lnSpc>
                    <a:spcPct val="100000"/>
                  </a:lnSpc>
                  <a:spcBef>
                    <a:spcPts val="0"/>
                  </a:spcBef>
                  <a:spcAft>
                    <a:spcPts val="0"/>
                  </a:spcAft>
                  <a:buNone/>
                </a:pPr>
                <a:r>
                  <a:t/>
                </a:r>
                <a:endParaRPr b="0" i="0" sz="1800" u="none" cap="none" strike="noStrike">
                  <a:solidFill>
                    <a:srgbClr val="6E6F73"/>
                  </a:solidFill>
                  <a:latin typeface="Trebuchet MS"/>
                  <a:ea typeface="Trebuchet MS"/>
                  <a:cs typeface="Trebuchet MS"/>
                  <a:sym typeface="Trebuchet MS"/>
                </a:endParaRPr>
              </a:p>
            </p:txBody>
          </p:sp>
          <p:sp>
            <p:nvSpPr>
              <p:cNvPr id="156" name="Google Shape;156;p18"/>
              <p:cNvSpPr/>
              <p:nvPr/>
            </p:nvSpPr>
            <p:spPr>
              <a:xfrm>
                <a:off x="3899300" y="3563358"/>
                <a:ext cx="120251" cy="224730"/>
              </a:xfrm>
              <a:custGeom>
                <a:rect b="b" l="l" r="r" t="t"/>
                <a:pathLst>
                  <a:path extrusionOk="0" h="1824" w="976">
                    <a:moveTo>
                      <a:pt x="66" y="1824"/>
                    </a:moveTo>
                    <a:lnTo>
                      <a:pt x="0" y="1758"/>
                    </a:lnTo>
                    <a:lnTo>
                      <a:pt x="843" y="912"/>
                    </a:lnTo>
                    <a:lnTo>
                      <a:pt x="0" y="66"/>
                    </a:lnTo>
                    <a:lnTo>
                      <a:pt x="66" y="0"/>
                    </a:lnTo>
                    <a:lnTo>
                      <a:pt x="976" y="912"/>
                    </a:lnTo>
                    <a:lnTo>
                      <a:pt x="66" y="1824"/>
                    </a:lnTo>
                    <a:close/>
                  </a:path>
                </a:pathLst>
              </a:custGeom>
              <a:solidFill>
                <a:srgbClr val="FFFFFF"/>
              </a:solidFill>
              <a:ln>
                <a:noFill/>
              </a:ln>
            </p:spPr>
            <p:txBody>
              <a:bodyPr anchorCtr="0" anchor="t" bIns="44300" lIns="88625" spcFirstLastPara="1" rIns="88625" wrap="square" tIns="44300">
                <a:noAutofit/>
              </a:bodyPr>
              <a:lstStyle/>
              <a:p>
                <a:pPr indent="0" lvl="0" marL="0" marR="0" rtl="0" algn="l">
                  <a:lnSpc>
                    <a:spcPct val="100000"/>
                  </a:lnSpc>
                  <a:spcBef>
                    <a:spcPts val="0"/>
                  </a:spcBef>
                  <a:spcAft>
                    <a:spcPts val="0"/>
                  </a:spcAft>
                  <a:buNone/>
                </a:pPr>
                <a:r>
                  <a:t/>
                </a:r>
                <a:endParaRPr b="0" i="0" sz="1800" u="none" cap="none" strike="noStrike">
                  <a:solidFill>
                    <a:srgbClr val="6E6F73"/>
                  </a:solidFill>
                  <a:latin typeface="Trebuchet MS"/>
                  <a:ea typeface="Trebuchet MS"/>
                  <a:cs typeface="Trebuchet MS"/>
                  <a:sym typeface="Trebuchet MS"/>
                </a:endParaRPr>
              </a:p>
            </p:txBody>
          </p:sp>
        </p:grpSp>
      </p:grpSp>
      <p:sp>
        <p:nvSpPr>
          <p:cNvPr id="157" name="Google Shape;157;p18"/>
          <p:cNvSpPr txBox="1"/>
          <p:nvPr>
            <p:ph idx="4294967295" type="body"/>
          </p:nvPr>
        </p:nvSpPr>
        <p:spPr>
          <a:xfrm>
            <a:off x="4510550" y="1138250"/>
            <a:ext cx="4633500" cy="3831900"/>
          </a:xfrm>
          <a:prstGeom prst="rect">
            <a:avLst/>
          </a:prstGeom>
          <a:solidFill>
            <a:schemeClr val="lt1"/>
          </a:solidFill>
        </p:spPr>
        <p:txBody>
          <a:bodyPr anchorCtr="0" anchor="t" bIns="0" lIns="0" spcFirstLastPara="1" rIns="0" wrap="square" tIns="0">
            <a:noAutofit/>
          </a:bodyPr>
          <a:lstStyle/>
          <a:p>
            <a:pPr indent="0" lvl="0" marL="0" rtl="0" algn="l">
              <a:spcBef>
                <a:spcPts val="0"/>
              </a:spcBef>
              <a:spcAft>
                <a:spcPts val="0"/>
              </a:spcAft>
              <a:buNone/>
            </a:pPr>
            <a:r>
              <a:rPr b="1" lang="en" sz="1200">
                <a:latin typeface="Merriweather Sans"/>
                <a:ea typeface="Merriweather Sans"/>
                <a:cs typeface="Merriweather Sans"/>
                <a:sym typeface="Merriweather Sans"/>
              </a:rPr>
              <a:t>Profitability ratio</a:t>
            </a:r>
            <a:endParaRPr b="1" sz="12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ROA = Ebit/Total assets</a:t>
            </a:r>
            <a:endParaRPr sz="11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ROE = net income/seq</a:t>
            </a:r>
            <a:endParaRPr sz="11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Net profit margin = Ebit/Total sales</a:t>
            </a:r>
            <a:endParaRPr sz="11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Gross profit margin = (net sales - cost of goods sold)/ net sales</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 sz="1200">
                <a:latin typeface="Merriweather Sans"/>
                <a:ea typeface="Merriweather Sans"/>
                <a:cs typeface="Merriweather Sans"/>
                <a:sym typeface="Merriweather Sans"/>
              </a:rPr>
              <a:t>Market value ratio</a:t>
            </a:r>
            <a:endParaRPr b="1" sz="12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Book/Price = 1/[Price/Book] = CEQ/(PRCC_C * CSHO )</a:t>
            </a:r>
            <a:endParaRPr sz="11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E/P = 1/[P/E] = NI/ (PRCC_C * CSHO )</a:t>
            </a:r>
            <a:endParaRPr sz="11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EBIT/P = 1/[P/EBIT] = EBIT / (PRCC_C * CSHO )</a:t>
            </a:r>
            <a:endParaRPr sz="11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SALE/P = 1/[P/SALES] = SALE / (PRCC_C * CSHO )</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 sz="1200">
                <a:latin typeface="Merriweather Sans"/>
                <a:ea typeface="Merriweather Sans"/>
                <a:cs typeface="Merriweather Sans"/>
                <a:sym typeface="Merriweather Sans"/>
              </a:rPr>
              <a:t>Liquidity Ratios</a:t>
            </a:r>
            <a:endParaRPr b="1" sz="12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Quick ratio = (Current assets - Inventory)/Current liabilities</a:t>
            </a:r>
            <a:endParaRPr sz="11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Current ratio= Current assets/Current liabilities</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 sz="1200">
                <a:latin typeface="Merriweather Sans"/>
                <a:ea typeface="Merriweather Sans"/>
                <a:cs typeface="Merriweather Sans"/>
                <a:sym typeface="Merriweather Sans"/>
              </a:rPr>
              <a:t>Leverage ratios</a:t>
            </a:r>
            <a:endParaRPr b="1" sz="12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Debt to Equity = Total liability/Total shareholders equity(seq)</a:t>
            </a:r>
            <a:endParaRPr sz="11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Cash ratio = (Cash +cash equivalents)) / Current liabilities</a:t>
            </a:r>
            <a:endParaRPr sz="1100">
              <a:latin typeface="Merriweather Sans"/>
              <a:ea typeface="Merriweather Sans"/>
              <a:cs typeface="Merriweather Sans"/>
              <a:sym typeface="Merriweather Sans"/>
            </a:endParaRPr>
          </a:p>
          <a:p>
            <a:pPr indent="0" lvl="0" marL="0" rtl="0" algn="l">
              <a:spcBef>
                <a:spcPts val="0"/>
              </a:spcBef>
              <a:spcAft>
                <a:spcPts val="0"/>
              </a:spcAft>
              <a:buNone/>
            </a:pPr>
            <a:r>
              <a:rPr b="1" lang="en" sz="1200">
                <a:latin typeface="Merriweather Sans"/>
                <a:ea typeface="Merriweather Sans"/>
                <a:cs typeface="Merriweather Sans"/>
                <a:sym typeface="Merriweather Sans"/>
              </a:rPr>
              <a:t>Asset management ratios</a:t>
            </a:r>
            <a:endParaRPr b="1" sz="12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Asset turnover ratio = total sales/ total assets</a:t>
            </a:r>
            <a:endParaRPr sz="1100">
              <a:latin typeface="Merriweather Sans"/>
              <a:ea typeface="Merriweather Sans"/>
              <a:cs typeface="Merriweather Sans"/>
              <a:sym typeface="Merriweather Sans"/>
            </a:endParaRPr>
          </a:p>
          <a:p>
            <a:pPr indent="-298450" lvl="0" marL="457200" rtl="0" algn="l">
              <a:spcBef>
                <a:spcPts val="0"/>
              </a:spcBef>
              <a:spcAft>
                <a:spcPts val="0"/>
              </a:spcAft>
              <a:buSzPts val="1100"/>
              <a:buFont typeface="Merriweather Sans"/>
              <a:buChar char="●"/>
            </a:pPr>
            <a:r>
              <a:rPr lang="en" sz="1100">
                <a:latin typeface="Merriweather Sans"/>
                <a:ea typeface="Merriweather Sans"/>
                <a:cs typeface="Merriweather Sans"/>
                <a:sym typeface="Merriweather Sans"/>
              </a:rPr>
              <a:t>Inventory turnover ratio = Cost of goods sold /Inventory</a:t>
            </a:r>
            <a:endParaRPr sz="1100">
              <a:latin typeface="Merriweather Sans"/>
              <a:ea typeface="Merriweather Sans"/>
              <a:cs typeface="Merriweather Sans"/>
              <a:sym typeface="Merriweather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3" name="Google Shape;163;p19"/>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4" name="Google Shape;164;p19"/>
          <p:cNvSpPr txBox="1"/>
          <p:nvPr/>
        </p:nvSpPr>
        <p:spPr>
          <a:xfrm>
            <a:off x="44825" y="512100"/>
            <a:ext cx="3956700" cy="4141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4"/>
                </a:solidFill>
                <a:latin typeface="Merriweather Sans"/>
                <a:ea typeface="Merriweather Sans"/>
                <a:cs typeface="Merriweather Sans"/>
                <a:sym typeface="Merriweather Sans"/>
              </a:rPr>
              <a:t>Sample statistics</a:t>
            </a:r>
            <a:endParaRPr b="1" sz="15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accent3"/>
              </a:buClr>
              <a:buSzPts val="1200"/>
              <a:buFont typeface="Merriweather Sans"/>
              <a:buChar char="●"/>
            </a:pPr>
            <a:r>
              <a:rPr lang="en" sz="1200">
                <a:solidFill>
                  <a:schemeClr val="dk1"/>
                </a:solidFill>
                <a:latin typeface="Merriweather Sans"/>
                <a:ea typeface="Merriweather Sans"/>
                <a:cs typeface="Merriweather Sans"/>
                <a:sym typeface="Merriweather Sans"/>
              </a:rPr>
              <a:t>14 ratios, 1</a:t>
            </a:r>
            <a:r>
              <a:rPr b="1" lang="en" sz="1200">
                <a:solidFill>
                  <a:schemeClr val="dk1"/>
                </a:solidFill>
                <a:latin typeface="Merriweather Sans"/>
                <a:ea typeface="Merriweather Sans"/>
                <a:cs typeface="Merriweather Sans"/>
                <a:sym typeface="Merriweather Sans"/>
              </a:rPr>
              <a:t>886 observations</a:t>
            </a:r>
            <a:endParaRPr b="1" sz="12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accent3"/>
              </a:buClr>
              <a:buSzPts val="1200"/>
              <a:buFont typeface="Merriweather Sans"/>
              <a:buChar char="●"/>
            </a:pPr>
            <a:r>
              <a:rPr lang="en" sz="1200">
                <a:solidFill>
                  <a:schemeClr val="dk1"/>
                </a:solidFill>
                <a:latin typeface="Merriweather Sans"/>
                <a:ea typeface="Merriweather Sans"/>
                <a:cs typeface="Merriweather Sans"/>
                <a:sym typeface="Merriweather Sans"/>
              </a:rPr>
              <a:t>Inventory turnover ratio: 27% infinite values</a:t>
            </a:r>
            <a:endParaRPr sz="12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accent3"/>
              </a:buClr>
              <a:buSzPts val="1200"/>
              <a:buFont typeface="Merriweather Sans"/>
              <a:buChar char="●"/>
            </a:pPr>
            <a:r>
              <a:rPr lang="en" sz="1200">
                <a:solidFill>
                  <a:schemeClr val="dk1"/>
                </a:solidFill>
                <a:latin typeface="Merriweather Sans"/>
                <a:ea typeface="Merriweather Sans"/>
                <a:cs typeface="Merriweather Sans"/>
                <a:sym typeface="Merriweather Sans"/>
              </a:rPr>
              <a:t>Net profit margin: 17 missing values</a:t>
            </a:r>
            <a:endParaRPr sz="12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accent3"/>
              </a:buClr>
              <a:buSzPts val="1200"/>
              <a:buFont typeface="Merriweather Sans"/>
              <a:buChar char="●"/>
            </a:pPr>
            <a:r>
              <a:rPr lang="en" sz="1200">
                <a:solidFill>
                  <a:schemeClr val="dk1"/>
                </a:solidFill>
                <a:latin typeface="Merriweather Sans"/>
                <a:ea typeface="Merriweather Sans"/>
                <a:cs typeface="Merriweather Sans"/>
                <a:sym typeface="Merriweather Sans"/>
              </a:rPr>
              <a:t>Gross profit margin: 17 </a:t>
            </a:r>
            <a:r>
              <a:rPr lang="en" sz="1200">
                <a:solidFill>
                  <a:schemeClr val="dk1"/>
                </a:solidFill>
                <a:latin typeface="Merriweather Sans"/>
                <a:ea typeface="Merriweather Sans"/>
                <a:cs typeface="Merriweather Sans"/>
                <a:sym typeface="Merriweather Sans"/>
              </a:rPr>
              <a:t>missing</a:t>
            </a:r>
            <a:r>
              <a:rPr lang="en" sz="1200">
                <a:solidFill>
                  <a:schemeClr val="dk1"/>
                </a:solidFill>
                <a:latin typeface="Merriweather Sans"/>
                <a:ea typeface="Merriweather Sans"/>
                <a:cs typeface="Merriweather Sans"/>
                <a:sym typeface="Merriweather Sans"/>
              </a:rPr>
              <a:t> values</a:t>
            </a:r>
            <a:endParaRPr sz="1200">
              <a:solidFill>
                <a:schemeClr val="dk1"/>
              </a:solidFill>
              <a:latin typeface="Merriweather Sans"/>
              <a:ea typeface="Merriweather Sans"/>
              <a:cs typeface="Merriweather Sans"/>
              <a:sym typeface="Merriweather Sans"/>
            </a:endParaRPr>
          </a:p>
          <a:p>
            <a:pPr indent="0" lvl="0" marL="0" rtl="0" algn="l">
              <a:lnSpc>
                <a:spcPct val="115000"/>
              </a:lnSpc>
              <a:spcBef>
                <a:spcPts val="1000"/>
              </a:spcBef>
              <a:spcAft>
                <a:spcPts val="0"/>
              </a:spcAft>
              <a:buNone/>
            </a:pPr>
            <a:r>
              <a:t/>
            </a:r>
            <a:endParaRPr b="1" sz="1300">
              <a:solidFill>
                <a:schemeClr val="accent4"/>
              </a:solidFill>
              <a:latin typeface="Merriweather Sans"/>
              <a:ea typeface="Merriweather Sans"/>
              <a:cs typeface="Merriweather Sans"/>
              <a:sym typeface="Merriweather Sans"/>
            </a:endParaRPr>
          </a:p>
          <a:p>
            <a:pPr indent="0" lvl="0" marL="0" rtl="0" algn="l">
              <a:lnSpc>
                <a:spcPct val="115000"/>
              </a:lnSpc>
              <a:spcBef>
                <a:spcPts val="0"/>
              </a:spcBef>
              <a:spcAft>
                <a:spcPts val="0"/>
              </a:spcAft>
              <a:buNone/>
            </a:pPr>
            <a:r>
              <a:t/>
            </a:r>
            <a:endParaRPr b="1" sz="1300">
              <a:solidFill>
                <a:schemeClr val="accent4"/>
              </a:solidFill>
              <a:latin typeface="Merriweather Sans"/>
              <a:ea typeface="Merriweather Sans"/>
              <a:cs typeface="Merriweather Sans"/>
              <a:sym typeface="Merriweather Sans"/>
            </a:endParaRPr>
          </a:p>
          <a:p>
            <a:pPr indent="0" lvl="0" marL="0" rtl="0" algn="l">
              <a:lnSpc>
                <a:spcPct val="115000"/>
              </a:lnSpc>
              <a:spcBef>
                <a:spcPts val="0"/>
              </a:spcBef>
              <a:spcAft>
                <a:spcPts val="0"/>
              </a:spcAft>
              <a:buNone/>
            </a:pPr>
            <a:r>
              <a:t/>
            </a:r>
            <a:endParaRPr b="1" sz="1300">
              <a:solidFill>
                <a:schemeClr val="accent4"/>
              </a:solidFill>
              <a:latin typeface="Merriweather Sans"/>
              <a:ea typeface="Merriweather Sans"/>
              <a:cs typeface="Merriweather Sans"/>
              <a:sym typeface="Merriweather Sans"/>
            </a:endParaRPr>
          </a:p>
          <a:p>
            <a:pPr indent="0" lvl="0" marL="0" rtl="0" algn="l">
              <a:lnSpc>
                <a:spcPct val="115000"/>
              </a:lnSpc>
              <a:spcBef>
                <a:spcPts val="0"/>
              </a:spcBef>
              <a:spcAft>
                <a:spcPts val="0"/>
              </a:spcAft>
              <a:buNone/>
            </a:pPr>
            <a:r>
              <a:t/>
            </a:r>
            <a:endParaRPr b="1" sz="1300">
              <a:solidFill>
                <a:schemeClr val="accent4"/>
              </a:solidFill>
              <a:latin typeface="Merriweather Sans"/>
              <a:ea typeface="Merriweather Sans"/>
              <a:cs typeface="Merriweather Sans"/>
              <a:sym typeface="Merriweather Sans"/>
            </a:endParaRPr>
          </a:p>
          <a:p>
            <a:pPr indent="0" lvl="0" marL="0" rtl="0" algn="l">
              <a:lnSpc>
                <a:spcPct val="115000"/>
              </a:lnSpc>
              <a:spcBef>
                <a:spcPts val="0"/>
              </a:spcBef>
              <a:spcAft>
                <a:spcPts val="0"/>
              </a:spcAft>
              <a:buNone/>
            </a:pPr>
            <a:r>
              <a:t/>
            </a:r>
            <a:endParaRPr b="1" sz="1800">
              <a:solidFill>
                <a:schemeClr val="accent4"/>
              </a:solidFill>
              <a:latin typeface="Merriweather Sans"/>
              <a:ea typeface="Merriweather Sans"/>
              <a:cs typeface="Merriweather Sans"/>
              <a:sym typeface="Merriweather Sans"/>
            </a:endParaRPr>
          </a:p>
          <a:p>
            <a:pPr indent="0" lvl="0" marL="0" rtl="0" algn="l">
              <a:lnSpc>
                <a:spcPct val="115000"/>
              </a:lnSpc>
              <a:spcBef>
                <a:spcPts val="0"/>
              </a:spcBef>
              <a:spcAft>
                <a:spcPts val="0"/>
              </a:spcAft>
              <a:buNone/>
            </a:pPr>
            <a:r>
              <a:rPr b="1" lang="en" sz="1300">
                <a:solidFill>
                  <a:schemeClr val="accent4"/>
                </a:solidFill>
                <a:latin typeface="Merriweather Sans"/>
                <a:ea typeface="Merriweather Sans"/>
                <a:cs typeface="Merriweather Sans"/>
                <a:sym typeface="Merriweather Sans"/>
              </a:rPr>
              <a:t>Missing &amp; Infinite values</a:t>
            </a:r>
            <a:endParaRPr b="1">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accent3"/>
              </a:buClr>
              <a:buSzPts val="1200"/>
              <a:buFont typeface="Merriweather Sans"/>
              <a:buChar char="●"/>
            </a:pPr>
            <a:r>
              <a:rPr lang="en" sz="1200">
                <a:solidFill>
                  <a:schemeClr val="dk1"/>
                </a:solidFill>
                <a:latin typeface="Merriweather Sans"/>
                <a:ea typeface="Merriweather Sans"/>
                <a:cs typeface="Merriweather Sans"/>
                <a:sym typeface="Merriweather Sans"/>
              </a:rPr>
              <a:t>Both </a:t>
            </a:r>
            <a:r>
              <a:rPr b="1" lang="en" sz="1200">
                <a:solidFill>
                  <a:schemeClr val="dk1"/>
                </a:solidFill>
                <a:latin typeface="Merriweather Sans"/>
                <a:ea typeface="Merriweather Sans"/>
                <a:cs typeface="Merriweather Sans"/>
                <a:sym typeface="Merriweather Sans"/>
              </a:rPr>
              <a:t>numerator &amp; denominator 0</a:t>
            </a:r>
            <a:endParaRPr b="1" sz="12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accent3"/>
              </a:buClr>
              <a:buSzPts val="1200"/>
              <a:buFont typeface="Merriweather Sans"/>
              <a:buChar char="●"/>
            </a:pPr>
            <a:r>
              <a:rPr b="1" lang="en" sz="1200">
                <a:solidFill>
                  <a:schemeClr val="dk1"/>
                </a:solidFill>
                <a:latin typeface="Merriweather Sans"/>
                <a:ea typeface="Merriweather Sans"/>
                <a:cs typeface="Merriweather Sans"/>
                <a:sym typeface="Merriweather Sans"/>
              </a:rPr>
              <a:t>Sale, invt, cogs == 0</a:t>
            </a:r>
            <a:endParaRPr b="1" sz="12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accent3"/>
              </a:buClr>
              <a:buSzPts val="1200"/>
              <a:buFont typeface="Merriweather Sans"/>
              <a:buChar char="●"/>
            </a:pPr>
            <a:r>
              <a:rPr lang="en" sz="1200">
                <a:solidFill>
                  <a:schemeClr val="dk1"/>
                </a:solidFill>
                <a:latin typeface="Merriweather Sans"/>
                <a:ea typeface="Merriweather Sans"/>
                <a:cs typeface="Merriweather Sans"/>
                <a:sym typeface="Merriweather Sans"/>
              </a:rPr>
              <a:t>Mostly gsector 35 </a:t>
            </a:r>
            <a:r>
              <a:rPr b="1" lang="en" sz="1200">
                <a:solidFill>
                  <a:schemeClr val="dk1"/>
                </a:solidFill>
                <a:latin typeface="Merriweather Sans"/>
                <a:ea typeface="Merriweather Sans"/>
                <a:cs typeface="Merriweather Sans"/>
                <a:sym typeface="Merriweather Sans"/>
              </a:rPr>
              <a:t>Health Care</a:t>
            </a:r>
            <a:r>
              <a:rPr lang="en" sz="1200">
                <a:solidFill>
                  <a:schemeClr val="dk1"/>
                </a:solidFill>
                <a:latin typeface="Merriweather Sans"/>
                <a:ea typeface="Merriweather Sans"/>
                <a:cs typeface="Merriweather Sans"/>
                <a:sym typeface="Merriweather Sans"/>
              </a:rPr>
              <a:t> &amp; ggroup 3520 </a:t>
            </a:r>
            <a:r>
              <a:rPr b="1" lang="en" sz="1200">
                <a:solidFill>
                  <a:schemeClr val="dk1"/>
                </a:solidFill>
                <a:latin typeface="Merriweather Sans"/>
                <a:ea typeface="Merriweather Sans"/>
                <a:cs typeface="Merriweather Sans"/>
                <a:sym typeface="Merriweather Sans"/>
              </a:rPr>
              <a:t>Pharmaceuticals, Biotechnology companies</a:t>
            </a:r>
            <a:endParaRPr b="1" sz="12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accent3"/>
              </a:buClr>
              <a:buSzPts val="1200"/>
              <a:buFont typeface="Merriweather Sans"/>
              <a:buChar char="●"/>
            </a:pPr>
            <a:r>
              <a:rPr lang="en" sz="1200">
                <a:solidFill>
                  <a:schemeClr val="dk1"/>
                </a:solidFill>
                <a:latin typeface="Merriweather Sans"/>
                <a:ea typeface="Merriweather Sans"/>
                <a:cs typeface="Merriweather Sans"/>
                <a:sym typeface="Merriweather Sans"/>
              </a:rPr>
              <a:t>Replace with mean</a:t>
            </a:r>
            <a:endParaRPr sz="1200">
              <a:solidFill>
                <a:schemeClr val="dk1"/>
              </a:solidFill>
              <a:latin typeface="Merriweather Sans"/>
              <a:ea typeface="Merriweather Sans"/>
              <a:cs typeface="Merriweather Sans"/>
              <a:sym typeface="Merriweather Sans"/>
            </a:endParaRPr>
          </a:p>
          <a:p>
            <a:pPr indent="0" lvl="0" marL="0" rtl="0" algn="l">
              <a:lnSpc>
                <a:spcPct val="115000"/>
              </a:lnSpc>
              <a:spcBef>
                <a:spcPts val="0"/>
              </a:spcBef>
              <a:spcAft>
                <a:spcPts val="0"/>
              </a:spcAft>
              <a:buNone/>
            </a:pPr>
            <a:r>
              <a:rPr b="1" lang="en" sz="1300">
                <a:solidFill>
                  <a:schemeClr val="accent4"/>
                </a:solidFill>
                <a:latin typeface="Merriweather Sans"/>
                <a:ea typeface="Merriweather Sans"/>
                <a:cs typeface="Merriweather Sans"/>
                <a:sym typeface="Merriweather Sans"/>
              </a:rPr>
              <a:t>Outliers - winsorization</a:t>
            </a:r>
            <a:endParaRPr sz="1200">
              <a:solidFill>
                <a:schemeClr val="dk1"/>
              </a:solidFill>
              <a:latin typeface="Merriweather Sans"/>
              <a:ea typeface="Merriweather Sans"/>
              <a:cs typeface="Merriweather Sans"/>
              <a:sym typeface="Merriweather Sans"/>
            </a:endParaRPr>
          </a:p>
        </p:txBody>
      </p:sp>
      <p:pic>
        <p:nvPicPr>
          <p:cNvPr id="165" name="Google Shape;165;p19"/>
          <p:cNvPicPr preferRelativeResize="0"/>
          <p:nvPr/>
        </p:nvPicPr>
        <p:blipFill>
          <a:blip r:embed="rId3">
            <a:alphaModFix/>
          </a:blip>
          <a:stretch>
            <a:fillRect/>
          </a:stretch>
        </p:blipFill>
        <p:spPr>
          <a:xfrm>
            <a:off x="4193775" y="1407950"/>
            <a:ext cx="2931399" cy="3248522"/>
          </a:xfrm>
          <a:prstGeom prst="rect">
            <a:avLst/>
          </a:prstGeom>
          <a:noFill/>
          <a:ln>
            <a:noFill/>
          </a:ln>
        </p:spPr>
      </p:pic>
      <p:sp>
        <p:nvSpPr>
          <p:cNvPr id="166" name="Google Shape;166;p19"/>
          <p:cNvSpPr txBox="1"/>
          <p:nvPr>
            <p:ph type="title"/>
          </p:nvPr>
        </p:nvSpPr>
        <p:spPr>
          <a:xfrm>
            <a:off x="855300" y="0"/>
            <a:ext cx="74334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Financial Ratio Analysis - Closer look</a:t>
            </a:r>
            <a:endParaRPr/>
          </a:p>
        </p:txBody>
      </p:sp>
      <p:pic>
        <p:nvPicPr>
          <p:cNvPr id="167" name="Google Shape;167;p19"/>
          <p:cNvPicPr preferRelativeResize="0"/>
          <p:nvPr/>
        </p:nvPicPr>
        <p:blipFill>
          <a:blip r:embed="rId4">
            <a:alphaModFix/>
          </a:blip>
          <a:stretch>
            <a:fillRect/>
          </a:stretch>
        </p:blipFill>
        <p:spPr>
          <a:xfrm>
            <a:off x="6894725" y="1410068"/>
            <a:ext cx="2249275" cy="2323358"/>
          </a:xfrm>
          <a:prstGeom prst="rect">
            <a:avLst/>
          </a:prstGeom>
          <a:noFill/>
          <a:ln>
            <a:noFill/>
          </a:ln>
        </p:spPr>
      </p:pic>
      <p:graphicFrame>
        <p:nvGraphicFramePr>
          <p:cNvPr id="168" name="Google Shape;168;p19"/>
          <p:cNvGraphicFramePr/>
          <p:nvPr/>
        </p:nvGraphicFramePr>
        <p:xfrm>
          <a:off x="128075" y="1756188"/>
          <a:ext cx="3000000" cy="3000000"/>
        </p:xfrm>
        <a:graphic>
          <a:graphicData uri="http://schemas.openxmlformats.org/drawingml/2006/table">
            <a:tbl>
              <a:tblPr>
                <a:noFill/>
                <a:tableStyleId>{7188A0D8-C2FB-4947-A9FF-0EFC11DE3858}</a:tableStyleId>
              </a:tblPr>
              <a:tblGrid>
                <a:gridCol w="634325"/>
                <a:gridCol w="1141325"/>
                <a:gridCol w="848125"/>
                <a:gridCol w="993700"/>
              </a:tblGrid>
              <a:tr h="285900">
                <a:tc>
                  <a:txBody>
                    <a:bodyPr/>
                    <a:lstStyle/>
                    <a:p>
                      <a:pPr indent="0" lvl="0" marL="0" rtl="0" algn="l">
                        <a:spcBef>
                          <a:spcPts val="0"/>
                        </a:spcBef>
                        <a:spcAft>
                          <a:spcPts val="0"/>
                        </a:spcAft>
                        <a:buNone/>
                      </a:pPr>
                      <a:r>
                        <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Inventory turnover ratio</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Net profit margin</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Gross profit margin</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216350">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mean</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Nan</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-inf</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-0.3</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216350">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std</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Nan</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Nan</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13.8</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216350">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min</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-inf</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inf</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-498.1</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216350">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max</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inf</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1.2</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000">
                          <a:latin typeface="Merriweather Sans Light"/>
                          <a:ea typeface="Merriweather Sans Light"/>
                          <a:cs typeface="Merriweather Sans Light"/>
                          <a:sym typeface="Merriweather Sans Light"/>
                        </a:rPr>
                        <a:t>1.2</a:t>
                      </a:r>
                      <a:endParaRPr sz="1000">
                        <a:latin typeface="Merriweather Sans Light"/>
                        <a:ea typeface="Merriweather Sans Light"/>
                        <a:cs typeface="Merriweather Sans Light"/>
                        <a:sym typeface="Merriweather Sans Light"/>
                      </a:endParaRPr>
                    </a:p>
                  </a:txBody>
                  <a:tcPr marT="0" marB="0" marR="0"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bl>
          </a:graphicData>
        </a:graphic>
      </p:graphicFrame>
      <p:sp>
        <p:nvSpPr>
          <p:cNvPr id="169" name="Google Shape;169;p19"/>
          <p:cNvSpPr txBox="1"/>
          <p:nvPr/>
        </p:nvSpPr>
        <p:spPr>
          <a:xfrm>
            <a:off x="4125175" y="596138"/>
            <a:ext cx="3000000" cy="81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accent4"/>
                </a:solidFill>
                <a:latin typeface="Merriweather Sans"/>
                <a:ea typeface="Merriweather Sans"/>
                <a:cs typeface="Merriweather Sans"/>
                <a:sym typeface="Merriweather Sans"/>
              </a:rPr>
              <a:t>Final distribution </a:t>
            </a:r>
            <a:endParaRPr b="1" sz="1300">
              <a:solidFill>
                <a:schemeClr val="accent4"/>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dk1"/>
              </a:buClr>
              <a:buSzPts val="1200"/>
              <a:buFont typeface="Merriweather Sans Light"/>
              <a:buChar char="●"/>
            </a:pPr>
            <a:r>
              <a:rPr lang="en" sz="1200">
                <a:solidFill>
                  <a:schemeClr val="dk1"/>
                </a:solidFill>
                <a:latin typeface="Merriweather Sans Light"/>
                <a:ea typeface="Merriweather Sans Light"/>
                <a:cs typeface="Merriweather Sans Light"/>
                <a:sym typeface="Merriweather Sans Light"/>
              </a:rPr>
              <a:t>Box plot</a:t>
            </a:r>
            <a:endParaRPr sz="1200">
              <a:solidFill>
                <a:schemeClr val="dk1"/>
              </a:solidFill>
              <a:latin typeface="Merriweather Sans Light"/>
              <a:ea typeface="Merriweather Sans Light"/>
              <a:cs typeface="Merriweather Sans Light"/>
              <a:sym typeface="Merriweather Sans Light"/>
            </a:endParaRPr>
          </a:p>
          <a:p>
            <a:pPr indent="-304800" lvl="0" marL="457200" rtl="0" algn="l">
              <a:lnSpc>
                <a:spcPct val="115000"/>
              </a:lnSpc>
              <a:spcBef>
                <a:spcPts val="0"/>
              </a:spcBef>
              <a:spcAft>
                <a:spcPts val="0"/>
              </a:spcAft>
              <a:buClr>
                <a:schemeClr val="dk1"/>
              </a:buClr>
              <a:buSzPts val="1200"/>
              <a:buFont typeface="Merriweather Sans Light"/>
              <a:buChar char="●"/>
            </a:pPr>
            <a:r>
              <a:rPr lang="en" sz="1200">
                <a:solidFill>
                  <a:schemeClr val="dk1"/>
                </a:solidFill>
                <a:latin typeface="Merriweather Sans Light"/>
                <a:ea typeface="Merriweather Sans Light"/>
                <a:cs typeface="Merriweather Sans Light"/>
                <a:sym typeface="Merriweather Sans Light"/>
              </a:rPr>
              <a:t>Correlation matrix</a:t>
            </a:r>
            <a:endParaRPr sz="1200">
              <a:solidFill>
                <a:schemeClr val="dk1"/>
              </a:solidFill>
              <a:latin typeface="Merriweather Sans Light"/>
              <a:ea typeface="Merriweather Sans Light"/>
              <a:cs typeface="Merriweather Sans Light"/>
              <a:sym typeface="Merriweather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 name="Google Shape;175;p20"/>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6" name="Google Shape;176;p20"/>
          <p:cNvSpPr txBox="1"/>
          <p:nvPr>
            <p:ph type="title"/>
          </p:nvPr>
        </p:nvSpPr>
        <p:spPr>
          <a:xfrm>
            <a:off x="855300" y="0"/>
            <a:ext cx="7433400" cy="73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Industry indicator analysis</a:t>
            </a:r>
            <a:endParaRPr/>
          </a:p>
        </p:txBody>
      </p:sp>
      <p:sp>
        <p:nvSpPr>
          <p:cNvPr id="177" name="Google Shape;177;p20"/>
          <p:cNvSpPr txBox="1"/>
          <p:nvPr>
            <p:ph idx="4294967295" type="body"/>
          </p:nvPr>
        </p:nvSpPr>
        <p:spPr>
          <a:xfrm>
            <a:off x="310700" y="843725"/>
            <a:ext cx="4593000" cy="279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latin typeface="Merriweather Sans"/>
                <a:ea typeface="Merriweather Sans"/>
                <a:cs typeface="Merriweather Sans"/>
                <a:sym typeface="Merriweather Sans"/>
              </a:rPr>
              <a:t>Industry indicator data</a:t>
            </a:r>
            <a:endParaRPr b="1" sz="1800">
              <a:latin typeface="Merriweather Sans"/>
              <a:ea typeface="Merriweather Sans"/>
              <a:cs typeface="Merriweather Sans"/>
              <a:sym typeface="Merriweather Sans"/>
            </a:endParaRPr>
          </a:p>
          <a:p>
            <a:pPr indent="0" lvl="0" marL="0" rtl="0" algn="l">
              <a:spcBef>
                <a:spcPts val="800"/>
              </a:spcBef>
              <a:spcAft>
                <a:spcPts val="0"/>
              </a:spcAft>
              <a:buNone/>
            </a:pPr>
            <a:r>
              <a:rPr b="1" lang="en" sz="1400">
                <a:solidFill>
                  <a:schemeClr val="accent4"/>
                </a:solidFill>
                <a:latin typeface="Merriweather Sans"/>
                <a:ea typeface="Merriweather Sans"/>
                <a:cs typeface="Merriweather Sans"/>
                <a:sym typeface="Merriweather Sans"/>
              </a:rPr>
              <a:t>Sample Size</a:t>
            </a:r>
            <a:endParaRPr b="1" sz="1400">
              <a:solidFill>
                <a:schemeClr val="accent4"/>
              </a:solidFill>
              <a:latin typeface="Merriweather Sans"/>
              <a:ea typeface="Merriweather Sans"/>
              <a:cs typeface="Merriweather Sans"/>
              <a:sym typeface="Merriweather Sans"/>
            </a:endParaRPr>
          </a:p>
          <a:p>
            <a:pPr indent="-304800" lvl="0" marL="457200" rtl="0" algn="l">
              <a:spcBef>
                <a:spcPts val="0"/>
              </a:spcBef>
              <a:spcAft>
                <a:spcPts val="0"/>
              </a:spcAft>
              <a:buSzPts val="1200"/>
              <a:buChar char="●"/>
            </a:pPr>
            <a:r>
              <a:rPr lang="en" sz="1200"/>
              <a:t>industry identifier data for the year 2021 with 1886 Tickers</a:t>
            </a:r>
            <a:endParaRPr sz="1200"/>
          </a:p>
          <a:p>
            <a:pPr indent="-304800" lvl="0" marL="457200" rtl="0" algn="l">
              <a:spcBef>
                <a:spcPts val="0"/>
              </a:spcBef>
              <a:spcAft>
                <a:spcPts val="0"/>
              </a:spcAft>
              <a:buSzPts val="1200"/>
              <a:buFont typeface="Merriweather Sans"/>
              <a:buChar char="●"/>
            </a:pPr>
            <a:r>
              <a:rPr b="1" lang="en" sz="1200">
                <a:latin typeface="Merriweather Sans"/>
                <a:ea typeface="Merriweather Sans"/>
                <a:cs typeface="Merriweather Sans"/>
                <a:sym typeface="Merriweather Sans"/>
              </a:rPr>
              <a:t>1886 observations and 15 columns</a:t>
            </a:r>
            <a:endParaRPr b="1" sz="1200">
              <a:latin typeface="Merriweather Sans"/>
              <a:ea typeface="Merriweather Sans"/>
              <a:cs typeface="Merriweather Sans"/>
              <a:sym typeface="Merriweather Sans"/>
            </a:endParaRPr>
          </a:p>
          <a:p>
            <a:pPr indent="-304800" lvl="0" marL="457200" rtl="0" algn="l">
              <a:spcBef>
                <a:spcPts val="0"/>
              </a:spcBef>
              <a:spcAft>
                <a:spcPts val="0"/>
              </a:spcAft>
              <a:buSzPts val="1200"/>
              <a:buChar char="●"/>
            </a:pPr>
            <a:r>
              <a:rPr lang="en" sz="1200"/>
              <a:t>Gsector, </a:t>
            </a:r>
            <a:r>
              <a:rPr b="1" lang="en" sz="1200">
                <a:latin typeface="Merriweather Sans"/>
                <a:ea typeface="Merriweather Sans"/>
                <a:cs typeface="Merriweather Sans"/>
                <a:sym typeface="Merriweather Sans"/>
              </a:rPr>
              <a:t>ggroup</a:t>
            </a:r>
            <a:r>
              <a:rPr lang="en" sz="1200"/>
              <a:t>, gind, gsubind</a:t>
            </a:r>
            <a:endParaRPr sz="1200"/>
          </a:p>
          <a:p>
            <a:pPr indent="-304800" lvl="0" marL="457200" rtl="0" algn="l">
              <a:spcBef>
                <a:spcPts val="0"/>
              </a:spcBef>
              <a:spcAft>
                <a:spcPts val="0"/>
              </a:spcAft>
              <a:buSzPts val="1200"/>
              <a:buFont typeface="Merriweather Sans"/>
              <a:buChar char="●"/>
            </a:pPr>
            <a:r>
              <a:rPr b="1" lang="en" sz="1200">
                <a:latin typeface="Merriweather Sans"/>
                <a:ea typeface="Merriweather Sans"/>
                <a:cs typeface="Merriweather Sans"/>
                <a:sym typeface="Merriweather Sans"/>
              </a:rPr>
              <a:t>No missing values</a:t>
            </a:r>
            <a:endParaRPr b="1" sz="1200">
              <a:latin typeface="Merriweather Sans"/>
              <a:ea typeface="Merriweather Sans"/>
              <a:cs typeface="Merriweather Sans"/>
              <a:sym typeface="Merriweather Sans"/>
            </a:endParaRPr>
          </a:p>
          <a:p>
            <a:pPr indent="0" lvl="0" marL="0" rtl="0" algn="l">
              <a:spcBef>
                <a:spcPts val="0"/>
              </a:spcBef>
              <a:spcAft>
                <a:spcPts val="0"/>
              </a:spcAft>
              <a:buNone/>
            </a:pPr>
            <a:r>
              <a:rPr b="1" lang="en" sz="1200">
                <a:solidFill>
                  <a:schemeClr val="accent4"/>
                </a:solidFill>
                <a:latin typeface="Merriweather Sans"/>
                <a:ea typeface="Merriweather Sans"/>
                <a:cs typeface="Merriweather Sans"/>
                <a:sym typeface="Merriweather Sans"/>
              </a:rPr>
              <a:t>Merge with stock return data</a:t>
            </a:r>
            <a:endParaRPr b="1" sz="1200">
              <a:solidFill>
                <a:schemeClr val="accent4"/>
              </a:solidFill>
              <a:latin typeface="Merriweather Sans"/>
              <a:ea typeface="Merriweather Sans"/>
              <a:cs typeface="Merriweather Sans"/>
              <a:sym typeface="Merriweather Sans"/>
            </a:endParaRPr>
          </a:p>
          <a:p>
            <a:pPr indent="-304800" lvl="0" marL="457200" rtl="0" algn="l">
              <a:spcBef>
                <a:spcPts val="0"/>
              </a:spcBef>
              <a:spcAft>
                <a:spcPts val="0"/>
              </a:spcAft>
              <a:buClr>
                <a:schemeClr val="dk1"/>
              </a:buClr>
              <a:buSzPts val="1200"/>
              <a:buChar char="●"/>
            </a:pPr>
            <a:r>
              <a:rPr lang="en" sz="1200"/>
              <a:t>Generate dummy variables using ggroup</a:t>
            </a:r>
            <a:endParaRPr sz="1200"/>
          </a:p>
          <a:p>
            <a:pPr indent="0" lvl="0" marL="0" rtl="0" algn="l">
              <a:spcBef>
                <a:spcPts val="0"/>
              </a:spcBef>
              <a:spcAft>
                <a:spcPts val="0"/>
              </a:spcAft>
              <a:buNone/>
            </a:pPr>
            <a:r>
              <a:rPr b="1" lang="en" sz="1200">
                <a:solidFill>
                  <a:schemeClr val="accent4"/>
                </a:solidFill>
                <a:latin typeface="Merriweather Sans"/>
                <a:ea typeface="Merriweather Sans"/>
                <a:cs typeface="Merriweather Sans"/>
                <a:sym typeface="Merriweather Sans"/>
              </a:rPr>
              <a:t>Average stock return by industry</a:t>
            </a:r>
            <a:endParaRPr b="1" sz="1200">
              <a:solidFill>
                <a:schemeClr val="accent4"/>
              </a:solidFill>
              <a:latin typeface="Merriweather Sans"/>
              <a:ea typeface="Merriweather Sans"/>
              <a:cs typeface="Merriweather Sans"/>
              <a:sym typeface="Merriweather Sans"/>
            </a:endParaRPr>
          </a:p>
          <a:p>
            <a:pPr indent="-304800" lvl="0" marL="457200" rtl="0" algn="l">
              <a:spcBef>
                <a:spcPts val="0"/>
              </a:spcBef>
              <a:spcAft>
                <a:spcPts val="0"/>
              </a:spcAft>
              <a:buSzPts val="1200"/>
              <a:buChar char="●"/>
            </a:pPr>
            <a:r>
              <a:rPr lang="en" sz="1200"/>
              <a:t>ggroup 1010 (</a:t>
            </a:r>
            <a:r>
              <a:rPr lang="en" sz="1200">
                <a:latin typeface="Merriweather Sans Medium"/>
                <a:ea typeface="Merriweather Sans Medium"/>
                <a:cs typeface="Merriweather Sans Medium"/>
                <a:sym typeface="Merriweather Sans Medium"/>
              </a:rPr>
              <a:t>energy</a:t>
            </a:r>
            <a:r>
              <a:rPr lang="en" sz="1200"/>
              <a:t>) - the highest stock return</a:t>
            </a:r>
            <a:endParaRPr sz="1200"/>
          </a:p>
          <a:p>
            <a:pPr indent="-304800" lvl="0" marL="457200" rtl="0" algn="l">
              <a:spcBef>
                <a:spcPts val="0"/>
              </a:spcBef>
              <a:spcAft>
                <a:spcPts val="0"/>
              </a:spcAft>
              <a:buSzPts val="1200"/>
              <a:buChar char="●"/>
            </a:pPr>
            <a:r>
              <a:rPr lang="en" sz="1200"/>
              <a:t>ggroup 4530 (</a:t>
            </a:r>
            <a:r>
              <a:rPr lang="en" sz="1200">
                <a:latin typeface="Merriweather Sans Medium"/>
                <a:ea typeface="Merriweather Sans Medium"/>
                <a:cs typeface="Merriweather Sans Medium"/>
                <a:sym typeface="Merriweather Sans Medium"/>
              </a:rPr>
              <a:t>Semiconductors</a:t>
            </a:r>
            <a:r>
              <a:rPr lang="en" sz="1200"/>
              <a:t> &amp; Semiconductor Equipment) -  the lowest stock return during early 2022.</a:t>
            </a:r>
            <a:endParaRPr sz="1200"/>
          </a:p>
        </p:txBody>
      </p:sp>
      <p:pic>
        <p:nvPicPr>
          <p:cNvPr id="178" name="Google Shape;178;p20"/>
          <p:cNvPicPr preferRelativeResize="0"/>
          <p:nvPr/>
        </p:nvPicPr>
        <p:blipFill>
          <a:blip r:embed="rId3">
            <a:alphaModFix/>
          </a:blip>
          <a:stretch>
            <a:fillRect/>
          </a:stretch>
        </p:blipFill>
        <p:spPr>
          <a:xfrm>
            <a:off x="5006750" y="657450"/>
            <a:ext cx="3619100" cy="36366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4" name="Google Shape;184;p21"/>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5" name="Google Shape;185;p21"/>
          <p:cNvSpPr txBox="1"/>
          <p:nvPr>
            <p:ph type="title"/>
          </p:nvPr>
        </p:nvSpPr>
        <p:spPr>
          <a:xfrm>
            <a:off x="855300" y="0"/>
            <a:ext cx="7433400" cy="73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Industry indicator analysis</a:t>
            </a:r>
            <a:endParaRPr/>
          </a:p>
        </p:txBody>
      </p:sp>
      <p:sp>
        <p:nvSpPr>
          <p:cNvPr id="186" name="Google Shape;186;p21"/>
          <p:cNvSpPr txBox="1"/>
          <p:nvPr/>
        </p:nvSpPr>
        <p:spPr>
          <a:xfrm>
            <a:off x="238575" y="848025"/>
            <a:ext cx="55272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Merriweather Sans"/>
                <a:ea typeface="Merriweather Sans"/>
                <a:cs typeface="Merriweather Sans"/>
                <a:sym typeface="Merriweather Sans"/>
              </a:rPr>
              <a:t>Sample Statistics</a:t>
            </a:r>
            <a:endParaRPr b="1">
              <a:solidFill>
                <a:schemeClr val="accent1"/>
              </a:solidFill>
              <a:latin typeface="Merriweather Sans"/>
              <a:ea typeface="Merriweather Sans"/>
              <a:cs typeface="Merriweather Sans"/>
              <a:sym typeface="Merriweather Sans"/>
            </a:endParaRPr>
          </a:p>
          <a:p>
            <a:pPr indent="-304800" lvl="0" marL="457200" rtl="0" algn="l">
              <a:spcBef>
                <a:spcPts val="0"/>
              </a:spcBef>
              <a:spcAft>
                <a:spcPts val="0"/>
              </a:spcAft>
              <a:buSzPts val="1200"/>
              <a:buFont typeface="Merriweather Sans"/>
              <a:buChar char="●"/>
            </a:pPr>
            <a:r>
              <a:rPr b="1" lang="en" sz="1200">
                <a:latin typeface="Merriweather Sans"/>
                <a:ea typeface="Merriweather Sans"/>
                <a:cs typeface="Merriweather Sans"/>
                <a:sym typeface="Merriweather Sans"/>
              </a:rPr>
              <a:t>24 unique industry groups</a:t>
            </a:r>
            <a:endParaRPr b="1" sz="1200">
              <a:latin typeface="Merriweather Sans"/>
              <a:ea typeface="Merriweather Sans"/>
              <a:cs typeface="Merriweather Sans"/>
              <a:sym typeface="Merriweather Sans"/>
            </a:endParaRPr>
          </a:p>
          <a:p>
            <a:pPr indent="-304800" lvl="0" marL="457200" rtl="0" algn="l">
              <a:spcBef>
                <a:spcPts val="0"/>
              </a:spcBef>
              <a:spcAft>
                <a:spcPts val="0"/>
              </a:spcAft>
              <a:buSzPts val="1200"/>
              <a:buFont typeface="Merriweather Sans"/>
              <a:buChar char="●"/>
            </a:pPr>
            <a:r>
              <a:rPr b="1" lang="en" sz="1200">
                <a:latin typeface="Merriweather Sans"/>
                <a:ea typeface="Merriweather Sans"/>
                <a:cs typeface="Merriweather Sans"/>
                <a:sym typeface="Merriweather Sans"/>
              </a:rPr>
              <a:t>1886 observations</a:t>
            </a:r>
            <a:endParaRPr b="1" sz="1200">
              <a:latin typeface="Merriweather Sans"/>
              <a:ea typeface="Merriweather Sans"/>
              <a:cs typeface="Merriweather Sans"/>
              <a:sym typeface="Merriweather Sans"/>
            </a:endParaRPr>
          </a:p>
          <a:p>
            <a:pPr indent="-304800" lvl="0" marL="457200" rtl="0" algn="l">
              <a:spcBef>
                <a:spcPts val="0"/>
              </a:spcBef>
              <a:spcAft>
                <a:spcPts val="0"/>
              </a:spcAft>
              <a:buSzPts val="1200"/>
              <a:buFont typeface="Merriweather Sans Light"/>
              <a:buChar char="●"/>
            </a:pPr>
            <a:r>
              <a:rPr lang="en" sz="1200">
                <a:latin typeface="Merriweather Sans Light"/>
                <a:ea typeface="Merriweather Sans Light"/>
                <a:cs typeface="Merriweather Sans Light"/>
                <a:sym typeface="Merriweather Sans Light"/>
              </a:rPr>
              <a:t>No missing values</a:t>
            </a:r>
            <a:endParaRPr sz="1200">
              <a:latin typeface="Merriweather Sans Light"/>
              <a:ea typeface="Merriweather Sans Light"/>
              <a:cs typeface="Merriweather Sans Light"/>
              <a:sym typeface="Merriweather Sans Light"/>
            </a:endParaRPr>
          </a:p>
          <a:p>
            <a:pPr indent="-304800" lvl="0" marL="457200" rtl="0" algn="l">
              <a:spcBef>
                <a:spcPts val="0"/>
              </a:spcBef>
              <a:spcAft>
                <a:spcPts val="0"/>
              </a:spcAft>
              <a:buSzPts val="1200"/>
              <a:buFont typeface="Merriweather Sans Light"/>
              <a:buChar char="●"/>
            </a:pPr>
            <a:r>
              <a:rPr lang="en" sz="1200">
                <a:latin typeface="Merriweather Sans Light"/>
                <a:ea typeface="Merriweather Sans Light"/>
                <a:cs typeface="Merriweather Sans Light"/>
                <a:sym typeface="Merriweather Sans Light"/>
              </a:rPr>
              <a:t>Commercial  &amp; Professional Services(ggroup 2010): highest obs</a:t>
            </a:r>
            <a:endParaRPr sz="1200">
              <a:latin typeface="Merriweather Sans Light"/>
              <a:ea typeface="Merriweather Sans Light"/>
              <a:cs typeface="Merriweather Sans Light"/>
              <a:sym typeface="Merriweather Sans Light"/>
            </a:endParaRPr>
          </a:p>
          <a:p>
            <a:pPr indent="-304800" lvl="0" marL="457200" rtl="0" algn="l">
              <a:spcBef>
                <a:spcPts val="0"/>
              </a:spcBef>
              <a:spcAft>
                <a:spcPts val="0"/>
              </a:spcAft>
              <a:buSzPts val="1200"/>
              <a:buFont typeface="Merriweather Sans Light"/>
              <a:buChar char="●"/>
            </a:pPr>
            <a:r>
              <a:rPr lang="en" sz="1200">
                <a:latin typeface="Merriweather Sans Light"/>
                <a:ea typeface="Merriweather Sans Light"/>
                <a:cs typeface="Merriweather Sans Light"/>
                <a:sym typeface="Merriweather Sans Light"/>
              </a:rPr>
              <a:t>Telecommunication Services(ggroup 5010): lowest obs</a:t>
            </a:r>
            <a:endParaRPr sz="1200">
              <a:latin typeface="Merriweather Sans Light"/>
              <a:ea typeface="Merriweather Sans Light"/>
              <a:cs typeface="Merriweather Sans Light"/>
              <a:sym typeface="Merriweather Sans Light"/>
            </a:endParaRPr>
          </a:p>
        </p:txBody>
      </p:sp>
      <p:pic>
        <p:nvPicPr>
          <p:cNvPr id="187" name="Google Shape;187;p21"/>
          <p:cNvPicPr preferRelativeResize="0"/>
          <p:nvPr/>
        </p:nvPicPr>
        <p:blipFill>
          <a:blip r:embed="rId3">
            <a:alphaModFix/>
          </a:blip>
          <a:stretch>
            <a:fillRect/>
          </a:stretch>
        </p:blipFill>
        <p:spPr>
          <a:xfrm>
            <a:off x="370725" y="2359725"/>
            <a:ext cx="4628775" cy="2499975"/>
          </a:xfrm>
          <a:prstGeom prst="rect">
            <a:avLst/>
          </a:prstGeom>
          <a:noFill/>
          <a:ln>
            <a:noFill/>
          </a:ln>
        </p:spPr>
      </p:pic>
      <p:pic>
        <p:nvPicPr>
          <p:cNvPr id="188" name="Google Shape;188;p21"/>
          <p:cNvPicPr preferRelativeResize="0"/>
          <p:nvPr/>
        </p:nvPicPr>
        <p:blipFill>
          <a:blip r:embed="rId4">
            <a:alphaModFix/>
          </a:blip>
          <a:stretch>
            <a:fillRect/>
          </a:stretch>
        </p:blipFill>
        <p:spPr>
          <a:xfrm>
            <a:off x="5474175" y="737700"/>
            <a:ext cx="3619001" cy="4062506"/>
          </a:xfrm>
          <a:prstGeom prst="rect">
            <a:avLst/>
          </a:prstGeom>
          <a:noFill/>
          <a:ln>
            <a:noFill/>
          </a:ln>
        </p:spPr>
      </p:pic>
      <p:sp>
        <p:nvSpPr>
          <p:cNvPr id="189" name="Google Shape;189;p21"/>
          <p:cNvSpPr txBox="1"/>
          <p:nvPr/>
        </p:nvSpPr>
        <p:spPr>
          <a:xfrm>
            <a:off x="6303300" y="4277000"/>
            <a:ext cx="2840700" cy="5232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Merriweather Sans Medium"/>
                <a:ea typeface="Merriweather Sans Medium"/>
                <a:cs typeface="Merriweather Sans Medium"/>
                <a:sym typeface="Merriweather Sans Medium"/>
              </a:rPr>
              <a:t>Regression: drop first industry(1010)</a:t>
            </a:r>
            <a:endParaRPr sz="1100">
              <a:solidFill>
                <a:srgbClr val="0000FF"/>
              </a:solidFill>
              <a:latin typeface="Merriweather Sans Medium"/>
              <a:ea typeface="Merriweather Sans Medium"/>
              <a:cs typeface="Merriweather Sans Medium"/>
              <a:sym typeface="Merriweather Sans Medium"/>
            </a:endParaRPr>
          </a:p>
          <a:p>
            <a:pPr indent="0" lvl="0" marL="0" rtl="0" algn="l">
              <a:spcBef>
                <a:spcPts val="0"/>
              </a:spcBef>
              <a:spcAft>
                <a:spcPts val="0"/>
              </a:spcAft>
              <a:buNone/>
            </a:pPr>
            <a:r>
              <a:rPr lang="en" sz="1100">
                <a:solidFill>
                  <a:srgbClr val="0000FF"/>
                </a:solidFill>
                <a:latin typeface="Merriweather Sans Medium"/>
                <a:ea typeface="Merriweather Sans Medium"/>
                <a:cs typeface="Merriweather Sans Medium"/>
                <a:sym typeface="Merriweather Sans Medium"/>
              </a:rPr>
              <a:t>Constant: average stock return of 1010</a:t>
            </a:r>
            <a:endParaRPr sz="1100">
              <a:solidFill>
                <a:srgbClr val="0000FF"/>
              </a:solidFill>
              <a:latin typeface="Merriweather Sans Medium"/>
              <a:ea typeface="Merriweather Sans Medium"/>
              <a:cs typeface="Merriweather Sans Medium"/>
              <a:sym typeface="Merriweather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5" name="Google Shape;195;p22"/>
          <p:cNvSpPr txBox="1"/>
          <p:nvPr>
            <p:ph idx="12" type="sldNum"/>
          </p:nvPr>
        </p:nvSpPr>
        <p:spPr>
          <a:xfrm>
            <a:off x="3923800" y="4509500"/>
            <a:ext cx="1296300" cy="51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6" name="Google Shape;196;p22"/>
          <p:cNvSpPr txBox="1"/>
          <p:nvPr/>
        </p:nvSpPr>
        <p:spPr>
          <a:xfrm>
            <a:off x="181775" y="354850"/>
            <a:ext cx="4107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b="1" lang="en">
                <a:solidFill>
                  <a:schemeClr val="accent4"/>
                </a:solidFill>
                <a:latin typeface="Merriweather Sans"/>
                <a:ea typeface="Merriweather Sans"/>
                <a:cs typeface="Merriweather Sans"/>
                <a:sym typeface="Merriweather Sans"/>
              </a:rPr>
              <a:t>Final combined </a:t>
            </a:r>
            <a:r>
              <a:rPr b="1" lang="en">
                <a:solidFill>
                  <a:schemeClr val="accent4"/>
                </a:solidFill>
                <a:latin typeface="Merriweather Sans"/>
                <a:ea typeface="Merriweather Sans"/>
                <a:cs typeface="Merriweather Sans"/>
                <a:sym typeface="Merriweather Sans"/>
              </a:rPr>
              <a:t>regression</a:t>
            </a:r>
            <a:r>
              <a:rPr b="1" lang="en">
                <a:solidFill>
                  <a:schemeClr val="accent4"/>
                </a:solidFill>
                <a:latin typeface="Merriweather Sans"/>
                <a:ea typeface="Merriweather Sans"/>
                <a:cs typeface="Merriweather Sans"/>
                <a:sym typeface="Merriweather Sans"/>
              </a:rPr>
              <a:t> results</a:t>
            </a:r>
            <a:endParaRPr b="1">
              <a:solidFill>
                <a:schemeClr val="accent4"/>
              </a:solidFill>
              <a:latin typeface="Merriweather Sans"/>
              <a:ea typeface="Merriweather Sans"/>
              <a:cs typeface="Merriweather Sans"/>
              <a:sym typeface="Merriweather Sans"/>
            </a:endParaRPr>
          </a:p>
        </p:txBody>
      </p:sp>
      <p:sp>
        <p:nvSpPr>
          <p:cNvPr id="197" name="Google Shape;197;p22"/>
          <p:cNvSpPr txBox="1"/>
          <p:nvPr>
            <p:ph type="title"/>
          </p:nvPr>
        </p:nvSpPr>
        <p:spPr>
          <a:xfrm>
            <a:off x="855250" y="-76200"/>
            <a:ext cx="7433400" cy="60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Combined Regression model</a:t>
            </a:r>
            <a:endParaRPr/>
          </a:p>
        </p:txBody>
      </p:sp>
      <p:pic>
        <p:nvPicPr>
          <p:cNvPr id="198" name="Google Shape;198;p22"/>
          <p:cNvPicPr preferRelativeResize="0"/>
          <p:nvPr/>
        </p:nvPicPr>
        <p:blipFill>
          <a:blip r:embed="rId3">
            <a:alphaModFix/>
          </a:blip>
          <a:stretch>
            <a:fillRect/>
          </a:stretch>
        </p:blipFill>
        <p:spPr>
          <a:xfrm>
            <a:off x="181775" y="681050"/>
            <a:ext cx="3945225" cy="4462450"/>
          </a:xfrm>
          <a:prstGeom prst="rect">
            <a:avLst/>
          </a:prstGeom>
          <a:noFill/>
          <a:ln>
            <a:noFill/>
          </a:ln>
        </p:spPr>
      </p:pic>
      <p:sp>
        <p:nvSpPr>
          <p:cNvPr id="199" name="Google Shape;199;p22"/>
          <p:cNvSpPr txBox="1"/>
          <p:nvPr/>
        </p:nvSpPr>
        <p:spPr>
          <a:xfrm>
            <a:off x="4821575" y="467325"/>
            <a:ext cx="4164300" cy="255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4"/>
                </a:solidFill>
                <a:latin typeface="Merriweather Sans"/>
                <a:ea typeface="Merriweather Sans"/>
                <a:cs typeface="Merriweather Sans"/>
                <a:sym typeface="Merriweather Sans"/>
              </a:rPr>
              <a:t>Regression Summary</a:t>
            </a:r>
            <a:endParaRPr b="1">
              <a:solidFill>
                <a:schemeClr val="accent4"/>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dk1"/>
              </a:buClr>
              <a:buSzPts val="1200"/>
              <a:buFont typeface="Merriweather Sans"/>
              <a:buChar char="●"/>
            </a:pPr>
            <a:r>
              <a:rPr lang="en" sz="1200">
                <a:solidFill>
                  <a:schemeClr val="dk1"/>
                </a:solidFill>
                <a:latin typeface="Merriweather Sans"/>
                <a:ea typeface="Merriweather Sans"/>
                <a:cs typeface="Merriweather Sans"/>
                <a:sym typeface="Merriweather Sans"/>
              </a:rPr>
              <a:t>1886 observation</a:t>
            </a:r>
            <a:endParaRPr sz="12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dk1"/>
              </a:buClr>
              <a:buSzPts val="1200"/>
              <a:buFont typeface="Merriweather Sans"/>
              <a:buChar char="●"/>
            </a:pPr>
            <a:r>
              <a:rPr lang="en" sz="1200">
                <a:solidFill>
                  <a:schemeClr val="dk1"/>
                </a:solidFill>
                <a:latin typeface="Merriweather Sans"/>
                <a:ea typeface="Merriweather Sans"/>
                <a:cs typeface="Merriweather Sans"/>
                <a:sym typeface="Merriweather Sans"/>
              </a:rPr>
              <a:t>Explanatory power: 0.387</a:t>
            </a:r>
            <a:endParaRPr sz="1200">
              <a:solidFill>
                <a:schemeClr val="dk1"/>
              </a:solidFill>
              <a:latin typeface="Merriweather Sans"/>
              <a:ea typeface="Merriweather Sans"/>
              <a:cs typeface="Merriweather Sans"/>
              <a:sym typeface="Merriweather Sans"/>
            </a:endParaRPr>
          </a:p>
          <a:p>
            <a:pPr indent="-304800" lvl="0" marL="457200" rtl="0" algn="l">
              <a:lnSpc>
                <a:spcPct val="115000"/>
              </a:lnSpc>
              <a:spcBef>
                <a:spcPts val="0"/>
              </a:spcBef>
              <a:spcAft>
                <a:spcPts val="0"/>
              </a:spcAft>
              <a:buClr>
                <a:schemeClr val="dk1"/>
              </a:buClr>
              <a:buSzPts val="1200"/>
              <a:buFont typeface="Merriweather Sans"/>
              <a:buChar char="●"/>
            </a:pPr>
            <a:r>
              <a:rPr lang="en" sz="1200">
                <a:solidFill>
                  <a:schemeClr val="dk1"/>
                </a:solidFill>
                <a:latin typeface="Merriweather Sans"/>
                <a:ea typeface="Merriweather Sans"/>
                <a:cs typeface="Merriweather Sans"/>
                <a:sym typeface="Merriweather Sans"/>
              </a:rPr>
              <a:t>Coefficients: </a:t>
            </a:r>
            <a:endParaRPr sz="1200">
              <a:solidFill>
                <a:schemeClr val="dk1"/>
              </a:solidFill>
              <a:latin typeface="Merriweather Sans"/>
              <a:ea typeface="Merriweather Sans"/>
              <a:cs typeface="Merriweather Sans"/>
              <a:sym typeface="Merriweather Sans"/>
            </a:endParaRPr>
          </a:p>
          <a:p>
            <a:pPr indent="-304800" lvl="1" marL="914400" rtl="0" algn="l">
              <a:lnSpc>
                <a:spcPct val="115000"/>
              </a:lnSpc>
              <a:spcBef>
                <a:spcPts val="0"/>
              </a:spcBef>
              <a:spcAft>
                <a:spcPts val="0"/>
              </a:spcAft>
              <a:buClr>
                <a:schemeClr val="dk1"/>
              </a:buClr>
              <a:buSzPts val="1200"/>
              <a:buFont typeface="Merriweather Sans"/>
              <a:buChar char="○"/>
            </a:pPr>
            <a:r>
              <a:rPr lang="en" sz="1200">
                <a:solidFill>
                  <a:schemeClr val="dk1"/>
                </a:solidFill>
                <a:latin typeface="Merriweather Sans"/>
                <a:ea typeface="Merriweather Sans"/>
                <a:cs typeface="Merriweather Sans"/>
                <a:sym typeface="Merriweather Sans"/>
              </a:rPr>
              <a:t>Significance (&lt;0.05)</a:t>
            </a:r>
            <a:endParaRPr sz="1200">
              <a:solidFill>
                <a:schemeClr val="dk1"/>
              </a:solidFill>
              <a:latin typeface="Merriweather Sans"/>
              <a:ea typeface="Merriweather Sans"/>
              <a:cs typeface="Merriweather Sans"/>
              <a:sym typeface="Merriweather Sans"/>
            </a:endParaRPr>
          </a:p>
          <a:p>
            <a:pPr indent="-304800" lvl="1" marL="914400" rtl="0" algn="l">
              <a:lnSpc>
                <a:spcPct val="115000"/>
              </a:lnSpc>
              <a:spcBef>
                <a:spcPts val="0"/>
              </a:spcBef>
              <a:spcAft>
                <a:spcPts val="0"/>
              </a:spcAft>
              <a:buClr>
                <a:schemeClr val="dk1"/>
              </a:buClr>
              <a:buSzPts val="1200"/>
              <a:buFont typeface="Merriweather Sans"/>
              <a:buChar char="○"/>
            </a:pPr>
            <a:r>
              <a:rPr lang="en" sz="1200">
                <a:solidFill>
                  <a:schemeClr val="dk1"/>
                </a:solidFill>
                <a:latin typeface="Merriweather Sans"/>
                <a:ea typeface="Merriweather Sans"/>
                <a:cs typeface="Merriweather Sans"/>
                <a:sym typeface="Merriweather Sans"/>
              </a:rPr>
              <a:t>P</a:t>
            </a:r>
            <a:r>
              <a:rPr lang="en" sz="1200">
                <a:solidFill>
                  <a:schemeClr val="dk1"/>
                </a:solidFill>
                <a:latin typeface="Merriweather Sans"/>
                <a:ea typeface="Merriweather Sans"/>
                <a:cs typeface="Merriweather Sans"/>
                <a:sym typeface="Merriweather Sans"/>
              </a:rPr>
              <a:t>ositive or negative direction</a:t>
            </a:r>
            <a:endParaRPr sz="1200">
              <a:solidFill>
                <a:schemeClr val="dk1"/>
              </a:solidFill>
              <a:latin typeface="Merriweather Sans"/>
              <a:ea typeface="Merriweather Sans"/>
              <a:cs typeface="Merriweather Sans"/>
              <a:sym typeface="Merriweather Sans"/>
            </a:endParaRPr>
          </a:p>
          <a:p>
            <a:pPr indent="-304800" lvl="1" marL="914400" rtl="0" algn="l">
              <a:lnSpc>
                <a:spcPct val="115000"/>
              </a:lnSpc>
              <a:spcBef>
                <a:spcPts val="0"/>
              </a:spcBef>
              <a:spcAft>
                <a:spcPts val="0"/>
              </a:spcAft>
              <a:buClr>
                <a:schemeClr val="dk1"/>
              </a:buClr>
              <a:buSzPts val="1200"/>
              <a:buFont typeface="Merriweather Sans"/>
              <a:buChar char="○"/>
            </a:pPr>
            <a:r>
              <a:rPr lang="en" sz="1200">
                <a:solidFill>
                  <a:schemeClr val="dk1"/>
                </a:solidFill>
                <a:latin typeface="Merriweather Sans"/>
                <a:ea typeface="Merriweather Sans"/>
                <a:cs typeface="Merriweather Sans"/>
                <a:sym typeface="Merriweather Sans"/>
              </a:rPr>
              <a:t>ROA(+), asset turnover ratio(-), book/price(+),  sales/price(+).</a:t>
            </a:r>
            <a:endParaRPr sz="1200">
              <a:solidFill>
                <a:schemeClr val="dk1"/>
              </a:solidFill>
              <a:latin typeface="Merriweather Sans"/>
              <a:ea typeface="Merriweather Sans"/>
              <a:cs typeface="Merriweather Sans"/>
              <a:sym typeface="Merriweather Sans"/>
            </a:endParaRPr>
          </a:p>
          <a:p>
            <a:pPr indent="-304800" lvl="1" marL="914400" rtl="0" algn="l">
              <a:lnSpc>
                <a:spcPct val="115000"/>
              </a:lnSpc>
              <a:spcBef>
                <a:spcPts val="0"/>
              </a:spcBef>
              <a:spcAft>
                <a:spcPts val="0"/>
              </a:spcAft>
              <a:buClr>
                <a:schemeClr val="dk1"/>
              </a:buClr>
              <a:buSzPts val="1200"/>
              <a:buFont typeface="Merriweather Sans"/>
              <a:buChar char="○"/>
            </a:pPr>
            <a:r>
              <a:rPr lang="en" sz="1200">
                <a:solidFill>
                  <a:schemeClr val="dk1"/>
                </a:solidFill>
                <a:latin typeface="Merriweather Sans"/>
                <a:ea typeface="Merriweather Sans"/>
                <a:cs typeface="Merriweather Sans"/>
                <a:sym typeface="Merriweather Sans"/>
              </a:rPr>
              <a:t>smb(+), hml(+)</a:t>
            </a:r>
            <a:endParaRPr sz="1200">
              <a:solidFill>
                <a:schemeClr val="dk1"/>
              </a:solidFill>
              <a:latin typeface="Merriweather Sans"/>
              <a:ea typeface="Merriweather Sans"/>
              <a:cs typeface="Merriweather Sans"/>
              <a:sym typeface="Merriweather Sans"/>
            </a:endParaRPr>
          </a:p>
          <a:p>
            <a:pPr indent="-304800" lvl="1" marL="914400" rtl="0" algn="l">
              <a:lnSpc>
                <a:spcPct val="115000"/>
              </a:lnSpc>
              <a:spcBef>
                <a:spcPts val="0"/>
              </a:spcBef>
              <a:spcAft>
                <a:spcPts val="0"/>
              </a:spcAft>
              <a:buClr>
                <a:schemeClr val="dk1"/>
              </a:buClr>
              <a:buSzPts val="1200"/>
              <a:buFont typeface="Merriweather Sans"/>
              <a:buChar char="○"/>
            </a:pPr>
            <a:r>
              <a:rPr lang="en" sz="1200">
                <a:solidFill>
                  <a:schemeClr val="dk1"/>
                </a:solidFill>
                <a:latin typeface="Merriweather Sans"/>
                <a:ea typeface="Merriweather Sans"/>
                <a:cs typeface="Merriweather Sans"/>
                <a:sym typeface="Merriweather Sans"/>
              </a:rPr>
              <a:t>Industry indicators</a:t>
            </a:r>
            <a:endParaRPr sz="1200">
              <a:solidFill>
                <a:schemeClr val="dk1"/>
              </a:solidFill>
              <a:latin typeface="Merriweather Sans"/>
              <a:ea typeface="Merriweather Sans"/>
              <a:cs typeface="Merriweather Sans"/>
              <a:sym typeface="Merriweather Sans"/>
            </a:endParaRPr>
          </a:p>
          <a:p>
            <a:pPr indent="0" lvl="0" marL="0" rtl="0" algn="l">
              <a:lnSpc>
                <a:spcPct val="115000"/>
              </a:lnSpc>
              <a:spcBef>
                <a:spcPts val="0"/>
              </a:spcBef>
              <a:spcAft>
                <a:spcPts val="0"/>
              </a:spcAft>
              <a:buNone/>
            </a:pPr>
            <a:r>
              <a:rPr b="1" lang="en">
                <a:solidFill>
                  <a:schemeClr val="accent4"/>
                </a:solidFill>
                <a:latin typeface="Merriweather Sans"/>
                <a:ea typeface="Merriweather Sans"/>
                <a:cs typeface="Merriweather Sans"/>
                <a:sym typeface="Merriweather Sans"/>
              </a:rPr>
              <a:t>Model comparison table</a:t>
            </a:r>
            <a:endParaRPr b="1">
              <a:solidFill>
                <a:schemeClr val="accent4"/>
              </a:solidFill>
              <a:latin typeface="Merriweather Sans"/>
              <a:ea typeface="Merriweather Sans"/>
              <a:cs typeface="Merriweather Sans"/>
              <a:sym typeface="Merriweather Sans"/>
            </a:endParaRPr>
          </a:p>
        </p:txBody>
      </p:sp>
      <p:graphicFrame>
        <p:nvGraphicFramePr>
          <p:cNvPr id="200" name="Google Shape;200;p22"/>
          <p:cNvGraphicFramePr/>
          <p:nvPr/>
        </p:nvGraphicFramePr>
        <p:xfrm>
          <a:off x="4938600" y="3026916"/>
          <a:ext cx="3000000" cy="3000000"/>
        </p:xfrm>
        <a:graphic>
          <a:graphicData uri="http://schemas.openxmlformats.org/drawingml/2006/table">
            <a:tbl>
              <a:tblPr>
                <a:noFill/>
                <a:tableStyleId>{7188A0D8-C2FB-4947-A9FF-0EFC11DE3858}</a:tableStyleId>
              </a:tblPr>
              <a:tblGrid>
                <a:gridCol w="1106750"/>
                <a:gridCol w="633100"/>
                <a:gridCol w="1610200"/>
              </a:tblGrid>
              <a:tr h="317525">
                <a:tc>
                  <a:txBody>
                    <a:bodyPr/>
                    <a:lstStyle/>
                    <a:p>
                      <a:pPr indent="0" lvl="0" marL="0" rtl="0" algn="ctr">
                        <a:spcBef>
                          <a:spcPts val="0"/>
                        </a:spcBef>
                        <a:spcAft>
                          <a:spcPts val="0"/>
                        </a:spcAft>
                        <a:buNone/>
                      </a:pPr>
                      <a:r>
                        <a:rPr b="1" lang="en" sz="1100">
                          <a:latin typeface="Merriweather Sans"/>
                          <a:ea typeface="Merriweather Sans"/>
                          <a:cs typeface="Merriweather Sans"/>
                          <a:sym typeface="Merriweather Sans"/>
                        </a:rPr>
                        <a:t>Regression</a:t>
                      </a:r>
                      <a:endParaRPr b="1" sz="1100">
                        <a:latin typeface="Merriweather Sans"/>
                        <a:ea typeface="Merriweather Sans"/>
                        <a:cs typeface="Merriweather Sans"/>
                        <a:sym typeface="Merriweather Sans"/>
                      </a:endParaRPr>
                    </a:p>
                  </a:txBody>
                  <a:tcPr marT="18275" marB="18275" marR="18275" marL="18275">
                    <a:solidFill>
                      <a:schemeClr val="lt1"/>
                    </a:solidFill>
                  </a:tcPr>
                </a:tc>
                <a:tc>
                  <a:txBody>
                    <a:bodyPr/>
                    <a:lstStyle/>
                    <a:p>
                      <a:pPr indent="0" lvl="0" marL="0" rtl="0" algn="ctr">
                        <a:spcBef>
                          <a:spcPts val="0"/>
                        </a:spcBef>
                        <a:spcAft>
                          <a:spcPts val="0"/>
                        </a:spcAft>
                        <a:buNone/>
                      </a:pPr>
                      <a:r>
                        <a:rPr b="1" lang="en" sz="1100">
                          <a:latin typeface="Merriweather Sans"/>
                          <a:ea typeface="Merriweather Sans"/>
                          <a:cs typeface="Merriweather Sans"/>
                          <a:sym typeface="Merriweather Sans"/>
                        </a:rPr>
                        <a:t>Adj R2</a:t>
                      </a:r>
                      <a:endParaRPr b="1" sz="1100">
                        <a:latin typeface="Merriweather Sans"/>
                        <a:ea typeface="Merriweather Sans"/>
                        <a:cs typeface="Merriweather Sans"/>
                        <a:sym typeface="Merriweather Sans"/>
                      </a:endParaRPr>
                    </a:p>
                  </a:txBody>
                  <a:tcPr marT="18275" marB="18275" marR="18275" marL="18275">
                    <a:solidFill>
                      <a:schemeClr val="lt1"/>
                    </a:solidFill>
                  </a:tcPr>
                </a:tc>
                <a:tc>
                  <a:txBody>
                    <a:bodyPr/>
                    <a:lstStyle/>
                    <a:p>
                      <a:pPr indent="0" lvl="0" marL="0" rtl="0" algn="ctr">
                        <a:spcBef>
                          <a:spcPts val="0"/>
                        </a:spcBef>
                        <a:spcAft>
                          <a:spcPts val="0"/>
                        </a:spcAft>
                        <a:buNone/>
                      </a:pPr>
                      <a:r>
                        <a:rPr b="1" lang="en" sz="1100">
                          <a:latin typeface="Merriweather Sans"/>
                          <a:ea typeface="Merriweather Sans"/>
                          <a:cs typeface="Merriweather Sans"/>
                          <a:sym typeface="Merriweather Sans"/>
                        </a:rPr>
                        <a:t>Independent variables</a:t>
                      </a:r>
                      <a:endParaRPr b="1" sz="1100">
                        <a:latin typeface="Merriweather Sans"/>
                        <a:ea typeface="Merriweather Sans"/>
                        <a:cs typeface="Merriweather Sans"/>
                        <a:sym typeface="Merriweather Sans"/>
                      </a:endParaRPr>
                    </a:p>
                  </a:txBody>
                  <a:tcPr marT="18275" marB="18275" marR="18275" marL="18275">
                    <a:solidFill>
                      <a:schemeClr val="lt1"/>
                    </a:solidFill>
                  </a:tcPr>
                </a:tc>
              </a:tr>
              <a:tr h="397575">
                <a:tc>
                  <a:txBody>
                    <a:bodyPr/>
                    <a:lstStyle/>
                    <a:p>
                      <a:pPr indent="0" lvl="0" marL="0" rtl="0" algn="ctr">
                        <a:spcBef>
                          <a:spcPts val="0"/>
                        </a:spcBef>
                        <a:spcAft>
                          <a:spcPts val="0"/>
                        </a:spcAft>
                        <a:buNone/>
                      </a:pPr>
                      <a:r>
                        <a:rPr lang="en" sz="1100">
                          <a:latin typeface="Merriweather Sans Light"/>
                          <a:ea typeface="Merriweather Sans Light"/>
                          <a:cs typeface="Merriweather Sans Light"/>
                          <a:sym typeface="Merriweather Sans Light"/>
                        </a:rPr>
                        <a:t>Risk regression</a:t>
                      </a:r>
                      <a:endParaRPr sz="1100">
                        <a:latin typeface="Merriweather Sans Light"/>
                        <a:ea typeface="Merriweather Sans Light"/>
                        <a:cs typeface="Merriweather Sans Light"/>
                        <a:sym typeface="Merriweather Sans Light"/>
                      </a:endParaRPr>
                    </a:p>
                  </a:txBody>
                  <a:tcPr marT="18275" marB="18275" marR="18275" marL="18275">
                    <a:solidFill>
                      <a:schemeClr val="lt1"/>
                    </a:solidFill>
                  </a:tcPr>
                </a:tc>
                <a:tc>
                  <a:txBody>
                    <a:bodyPr/>
                    <a:lstStyle/>
                    <a:p>
                      <a:pPr indent="0" lvl="0" marL="0" rtl="0" algn="ctr">
                        <a:spcBef>
                          <a:spcPts val="0"/>
                        </a:spcBef>
                        <a:spcAft>
                          <a:spcPts val="0"/>
                        </a:spcAft>
                        <a:buNone/>
                      </a:pPr>
                      <a:r>
                        <a:rPr lang="en" sz="1100">
                          <a:latin typeface="Merriweather Sans Light"/>
                          <a:ea typeface="Merriweather Sans Light"/>
                          <a:cs typeface="Merriweather Sans Light"/>
                          <a:sym typeface="Merriweather Sans Light"/>
                        </a:rPr>
                        <a:t>0.092</a:t>
                      </a:r>
                      <a:endParaRPr sz="1100">
                        <a:latin typeface="Merriweather Sans Light"/>
                        <a:ea typeface="Merriweather Sans Light"/>
                        <a:cs typeface="Merriweather Sans Light"/>
                        <a:sym typeface="Merriweather Sans Light"/>
                      </a:endParaRPr>
                    </a:p>
                  </a:txBody>
                  <a:tcPr marT="18275" marB="18275" marR="18275" marL="18275">
                    <a:solidFill>
                      <a:schemeClr val="lt1"/>
                    </a:solidFill>
                  </a:tcPr>
                </a:tc>
                <a:tc>
                  <a:txBody>
                    <a:bodyPr/>
                    <a:lstStyle/>
                    <a:p>
                      <a:pPr indent="0" lvl="0" marL="0" rtl="0" algn="ctr">
                        <a:lnSpc>
                          <a:spcPct val="115000"/>
                        </a:lnSpc>
                        <a:spcBef>
                          <a:spcPts val="0"/>
                        </a:spcBef>
                        <a:spcAft>
                          <a:spcPts val="800"/>
                        </a:spcAft>
                        <a:buNone/>
                      </a:pPr>
                      <a:r>
                        <a:rPr lang="en" sz="1100">
                          <a:solidFill>
                            <a:schemeClr val="dk1"/>
                          </a:solidFill>
                          <a:latin typeface="Merriweather Sans Light"/>
                          <a:ea typeface="Merriweather Sans Light"/>
                          <a:cs typeface="Merriweather Sans Light"/>
                          <a:sym typeface="Merriweather Sans Light"/>
                        </a:rPr>
                        <a:t>Mktrf, smb, hml (coefficients output)</a:t>
                      </a:r>
                      <a:endParaRPr sz="1100">
                        <a:latin typeface="Merriweather Sans Light"/>
                        <a:ea typeface="Merriweather Sans Light"/>
                        <a:cs typeface="Merriweather Sans Light"/>
                        <a:sym typeface="Merriweather Sans Light"/>
                      </a:endParaRPr>
                    </a:p>
                  </a:txBody>
                  <a:tcPr marT="18275" marB="18275" marR="18275" marL="18275">
                    <a:solidFill>
                      <a:schemeClr val="lt1"/>
                    </a:solidFill>
                  </a:tcPr>
                </a:tc>
              </a:tr>
              <a:tr h="375450">
                <a:tc>
                  <a:txBody>
                    <a:bodyPr/>
                    <a:lstStyle/>
                    <a:p>
                      <a:pPr indent="0" lvl="0" marL="0" rtl="0" algn="ctr">
                        <a:spcBef>
                          <a:spcPts val="0"/>
                        </a:spcBef>
                        <a:spcAft>
                          <a:spcPts val="0"/>
                        </a:spcAft>
                        <a:buNone/>
                      </a:pPr>
                      <a:r>
                        <a:rPr lang="en" sz="1100">
                          <a:latin typeface="Merriweather Sans Light"/>
                          <a:ea typeface="Merriweather Sans Light"/>
                          <a:cs typeface="Merriweather Sans Light"/>
                          <a:sym typeface="Merriweather Sans Light"/>
                        </a:rPr>
                        <a:t>Financial regression</a:t>
                      </a:r>
                      <a:endParaRPr sz="1100">
                        <a:latin typeface="Merriweather Sans Light"/>
                        <a:ea typeface="Merriweather Sans Light"/>
                        <a:cs typeface="Merriweather Sans Light"/>
                        <a:sym typeface="Merriweather Sans Light"/>
                      </a:endParaRPr>
                    </a:p>
                  </a:txBody>
                  <a:tcPr marT="18275" marB="18275" marR="18275" marL="18275">
                    <a:solidFill>
                      <a:schemeClr val="lt1"/>
                    </a:solidFill>
                  </a:tcPr>
                </a:tc>
                <a:tc>
                  <a:txBody>
                    <a:bodyPr/>
                    <a:lstStyle/>
                    <a:p>
                      <a:pPr indent="0" lvl="0" marL="0" rtl="0" algn="ctr">
                        <a:spcBef>
                          <a:spcPts val="0"/>
                        </a:spcBef>
                        <a:spcAft>
                          <a:spcPts val="0"/>
                        </a:spcAft>
                        <a:buNone/>
                      </a:pPr>
                      <a:r>
                        <a:rPr lang="en" sz="1100">
                          <a:latin typeface="Merriweather Sans Light"/>
                          <a:ea typeface="Merriweather Sans Light"/>
                          <a:cs typeface="Merriweather Sans Light"/>
                          <a:sym typeface="Merriweather Sans Light"/>
                        </a:rPr>
                        <a:t>0.098</a:t>
                      </a:r>
                      <a:endParaRPr sz="1100">
                        <a:latin typeface="Merriweather Sans Light"/>
                        <a:ea typeface="Merriweather Sans Light"/>
                        <a:cs typeface="Merriweather Sans Light"/>
                        <a:sym typeface="Merriweather Sans Light"/>
                      </a:endParaRPr>
                    </a:p>
                  </a:txBody>
                  <a:tcPr marT="18275" marB="18275" marR="18275" marL="18275">
                    <a:solidFill>
                      <a:schemeClr val="lt1"/>
                    </a:solidFill>
                  </a:tcPr>
                </a:tc>
                <a:tc>
                  <a:txBody>
                    <a:bodyPr/>
                    <a:lstStyle/>
                    <a:p>
                      <a:pPr indent="0" lvl="0" marL="0" rtl="0" algn="ctr">
                        <a:spcBef>
                          <a:spcPts val="0"/>
                        </a:spcBef>
                        <a:spcAft>
                          <a:spcPts val="0"/>
                        </a:spcAft>
                        <a:buNone/>
                      </a:pPr>
                      <a:r>
                        <a:rPr lang="en" sz="1100">
                          <a:latin typeface="Merriweather Sans Light"/>
                          <a:ea typeface="Merriweather Sans Light"/>
                          <a:cs typeface="Merriweather Sans Light"/>
                          <a:sym typeface="Merriweather Sans Light"/>
                        </a:rPr>
                        <a:t>Financial ratios</a:t>
                      </a:r>
                      <a:endParaRPr sz="1100">
                        <a:latin typeface="Merriweather Sans Light"/>
                        <a:ea typeface="Merriweather Sans Light"/>
                        <a:cs typeface="Merriweather Sans Light"/>
                        <a:sym typeface="Merriweather Sans Light"/>
                      </a:endParaRPr>
                    </a:p>
                  </a:txBody>
                  <a:tcPr marT="18275" marB="18275" marR="18275" marL="18275">
                    <a:solidFill>
                      <a:schemeClr val="lt1"/>
                    </a:solidFill>
                  </a:tcPr>
                </a:tc>
              </a:tr>
              <a:tr h="375450">
                <a:tc>
                  <a:txBody>
                    <a:bodyPr/>
                    <a:lstStyle/>
                    <a:p>
                      <a:pPr indent="0" lvl="0" marL="0" rtl="0" algn="ctr">
                        <a:spcBef>
                          <a:spcPts val="0"/>
                        </a:spcBef>
                        <a:spcAft>
                          <a:spcPts val="0"/>
                        </a:spcAft>
                        <a:buNone/>
                      </a:pPr>
                      <a:r>
                        <a:rPr b="1" lang="en" sz="1100">
                          <a:latin typeface="Merriweather Sans"/>
                          <a:ea typeface="Merriweather Sans"/>
                          <a:cs typeface="Merriweather Sans"/>
                          <a:sym typeface="Merriweather Sans"/>
                        </a:rPr>
                        <a:t>Industry regression</a:t>
                      </a:r>
                      <a:endParaRPr b="1" sz="1100">
                        <a:latin typeface="Merriweather Sans"/>
                        <a:ea typeface="Merriweather Sans"/>
                        <a:cs typeface="Merriweather Sans"/>
                        <a:sym typeface="Merriweather Sans"/>
                      </a:endParaRPr>
                    </a:p>
                  </a:txBody>
                  <a:tcPr marT="18275" marB="18275" marR="18275" marL="18275">
                    <a:lnB cap="flat" cmpd="sng" w="19050">
                      <a:solidFill>
                        <a:srgbClr val="0000FF"/>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latin typeface="Merriweather Sans"/>
                          <a:ea typeface="Merriweather Sans"/>
                          <a:cs typeface="Merriweather Sans"/>
                          <a:sym typeface="Merriweather Sans"/>
                        </a:rPr>
                        <a:t>0.326</a:t>
                      </a:r>
                      <a:endParaRPr b="1" sz="1100">
                        <a:latin typeface="Merriweather Sans"/>
                        <a:ea typeface="Merriweather Sans"/>
                        <a:cs typeface="Merriweather Sans"/>
                        <a:sym typeface="Merriweather Sans"/>
                      </a:endParaRPr>
                    </a:p>
                  </a:txBody>
                  <a:tcPr marT="18275" marB="18275" marR="18275" marL="18275">
                    <a:lnB cap="flat" cmpd="sng" w="19050">
                      <a:solidFill>
                        <a:srgbClr val="0000FF"/>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latin typeface="Merriweather Sans Light"/>
                          <a:ea typeface="Merriweather Sans Light"/>
                          <a:cs typeface="Merriweather Sans Light"/>
                          <a:sym typeface="Merriweather Sans Light"/>
                        </a:rPr>
                        <a:t>Industry indicators</a:t>
                      </a:r>
                      <a:endParaRPr sz="1100">
                        <a:latin typeface="Merriweather Sans Light"/>
                        <a:ea typeface="Merriweather Sans Light"/>
                        <a:cs typeface="Merriweather Sans Light"/>
                        <a:sym typeface="Merriweather Sans Light"/>
                      </a:endParaRPr>
                    </a:p>
                  </a:txBody>
                  <a:tcPr marT="18275" marB="18275" marR="18275" marL="18275">
                    <a:lnB cap="flat" cmpd="sng" w="19050">
                      <a:solidFill>
                        <a:srgbClr val="0000FF"/>
                      </a:solidFill>
                      <a:prstDash val="solid"/>
                      <a:round/>
                      <a:headEnd len="sm" w="sm" type="none"/>
                      <a:tailEnd len="sm" w="sm" type="none"/>
                    </a:lnB>
                    <a:solidFill>
                      <a:schemeClr val="lt1"/>
                    </a:solidFill>
                  </a:tcPr>
                </a:tc>
              </a:tr>
              <a:tr h="375450">
                <a:tc>
                  <a:txBody>
                    <a:bodyPr/>
                    <a:lstStyle/>
                    <a:p>
                      <a:pPr indent="0" lvl="0" marL="0" rtl="0" algn="ctr">
                        <a:spcBef>
                          <a:spcPts val="0"/>
                        </a:spcBef>
                        <a:spcAft>
                          <a:spcPts val="0"/>
                        </a:spcAft>
                        <a:buNone/>
                      </a:pPr>
                      <a:r>
                        <a:rPr b="1" lang="en" sz="1100">
                          <a:latin typeface="Merriweather Sans"/>
                          <a:ea typeface="Merriweather Sans"/>
                          <a:cs typeface="Merriweather Sans"/>
                          <a:sym typeface="Merriweather Sans"/>
                        </a:rPr>
                        <a:t>Combined regression</a:t>
                      </a:r>
                      <a:endParaRPr b="1" sz="1100">
                        <a:latin typeface="Merriweather Sans"/>
                        <a:ea typeface="Merriweather Sans"/>
                        <a:cs typeface="Merriweather Sans"/>
                        <a:sym typeface="Merriweather Sans"/>
                      </a:endParaRPr>
                    </a:p>
                  </a:txBody>
                  <a:tcPr marT="18275" marB="18275" marR="18275" marL="1827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latin typeface="Merriweather Sans"/>
                          <a:ea typeface="Merriweather Sans"/>
                          <a:cs typeface="Merriweather Sans"/>
                          <a:sym typeface="Merriweather Sans"/>
                        </a:rPr>
                        <a:t>0.387</a:t>
                      </a:r>
                      <a:endParaRPr b="1" sz="1100">
                        <a:latin typeface="Merriweather Sans"/>
                        <a:ea typeface="Merriweather Sans"/>
                        <a:cs typeface="Merriweather Sans"/>
                        <a:sym typeface="Merriweather Sans"/>
                      </a:endParaRPr>
                    </a:p>
                  </a:txBody>
                  <a:tcPr marT="18275" marB="18275" marR="18275" marL="1827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latin typeface="Merriweather Sans Light"/>
                          <a:ea typeface="Merriweather Sans Light"/>
                          <a:cs typeface="Merriweather Sans Light"/>
                          <a:sym typeface="Merriweather Sans Light"/>
                        </a:rPr>
                        <a:t>All together</a:t>
                      </a:r>
                      <a:endParaRPr sz="1100">
                        <a:latin typeface="Merriweather Sans Light"/>
                        <a:ea typeface="Merriweather Sans Light"/>
                        <a:cs typeface="Merriweather Sans Light"/>
                        <a:sym typeface="Merriweather Sans Light"/>
                      </a:endParaRPr>
                    </a:p>
                  </a:txBody>
                  <a:tcPr marT="18275" marB="18275" marR="18275" marL="1827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solidFill>
                      <a:schemeClr val="lt1"/>
                    </a:solidFill>
                  </a:tcPr>
                </a:tc>
              </a:tr>
            </a:tbl>
          </a:graphicData>
        </a:graphic>
      </p:graphicFrame>
      <p:sp>
        <p:nvSpPr>
          <p:cNvPr id="201" name="Google Shape;201;p22"/>
          <p:cNvSpPr/>
          <p:nvPr/>
        </p:nvSpPr>
        <p:spPr>
          <a:xfrm>
            <a:off x="1856025" y="843675"/>
            <a:ext cx="1788900" cy="71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Vernon template">
  <a:themeElements>
    <a:clrScheme name="Custom 347">
      <a:dk1>
        <a:srgbClr val="2F3946"/>
      </a:dk1>
      <a:lt1>
        <a:srgbClr val="FFFFFF"/>
      </a:lt1>
      <a:dk2>
        <a:srgbClr val="727A85"/>
      </a:dk2>
      <a:lt2>
        <a:srgbClr val="F1EEED"/>
      </a:lt2>
      <a:accent1>
        <a:srgbClr val="22446F"/>
      </a:accent1>
      <a:accent2>
        <a:srgbClr val="5299DC"/>
      </a:accent2>
      <a:accent3>
        <a:srgbClr val="FB8F6C"/>
      </a:accent3>
      <a:accent4>
        <a:srgbClr val="DB6746"/>
      </a:accent4>
      <a:accent5>
        <a:srgbClr val="ADCE99"/>
      </a:accent5>
      <a:accent6>
        <a:srgbClr val="7AA271"/>
      </a:accent6>
      <a:hlink>
        <a:srgbClr val="2244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